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71" r:id="rId6"/>
    <p:sldMasterId id="2147483678" r:id="rId7"/>
  </p:sldMasterIdLst>
  <p:notesMasterIdLst>
    <p:notesMasterId r:id="rId24"/>
  </p:notesMasterIdLst>
  <p:sldIdLst>
    <p:sldId id="294" r:id="rId8"/>
    <p:sldId id="301" r:id="rId9"/>
    <p:sldId id="337" r:id="rId10"/>
    <p:sldId id="340" r:id="rId11"/>
    <p:sldId id="401" r:id="rId12"/>
    <p:sldId id="339" r:id="rId13"/>
    <p:sldId id="344" r:id="rId14"/>
    <p:sldId id="345" r:id="rId15"/>
    <p:sldId id="366" r:id="rId16"/>
    <p:sldId id="381" r:id="rId17"/>
    <p:sldId id="402" r:id="rId18"/>
    <p:sldId id="383" r:id="rId19"/>
    <p:sldId id="370" r:id="rId20"/>
    <p:sldId id="369" r:id="rId21"/>
    <p:sldId id="341" r:id="rId22"/>
    <p:sldId id="372"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96" autoAdjust="0"/>
  </p:normalViewPr>
  <p:slideViewPr>
    <p:cSldViewPr snapToGrid="0">
      <p:cViewPr varScale="1">
        <p:scale>
          <a:sx n="51" d="100"/>
          <a:sy n="51" d="100"/>
        </p:scale>
        <p:origin x="1720" y="3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2E810D6-C24D-494D-B787-3452F73C4DAB}" type="datetimeFigureOut">
              <a:rPr lang="en-US" smtClean="0"/>
              <a:t>8/28/2024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3434487-0F99-4BCF-98AD-EABC803DE7B1}" type="slidenum">
              <a:rPr lang="en-US" smtClean="0"/>
              <a:t>‹#›</a:t>
            </a:fld>
            <a:endParaRPr lang="en-US"/>
          </a:p>
        </p:txBody>
      </p:sp>
    </p:spTree>
    <p:extLst>
      <p:ext uri="{BB962C8B-B14F-4D97-AF65-F5344CB8AC3E}">
        <p14:creationId xmlns:p14="http://schemas.microsoft.com/office/powerpoint/2010/main" val="2743809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434487-0F99-4BCF-98AD-EABC803DE7B1}" type="slidenum">
              <a:rPr lang="en-US" smtClean="0"/>
              <a:t>1</a:t>
            </a:fld>
            <a:endParaRPr lang="en-US"/>
          </a:p>
        </p:txBody>
      </p:sp>
    </p:spTree>
    <p:extLst>
      <p:ext uri="{BB962C8B-B14F-4D97-AF65-F5344CB8AC3E}">
        <p14:creationId xmlns:p14="http://schemas.microsoft.com/office/powerpoint/2010/main" val="1096486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33434487-0F99-4BCF-98AD-EABC803DE7B1}" type="slidenum">
              <a:rPr lang="en-US" smtClean="0"/>
              <a:t>13</a:t>
            </a:fld>
            <a:endParaRPr lang="en-US"/>
          </a:p>
        </p:txBody>
      </p:sp>
    </p:spTree>
    <p:extLst>
      <p:ext uri="{BB962C8B-B14F-4D97-AF65-F5344CB8AC3E}">
        <p14:creationId xmlns:p14="http://schemas.microsoft.com/office/powerpoint/2010/main" val="428471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434487-0F99-4BCF-98AD-EABC803DE7B1}" type="slidenum">
              <a:rPr lang="en-US" smtClean="0"/>
              <a:t>2</a:t>
            </a:fld>
            <a:endParaRPr lang="en-US"/>
          </a:p>
        </p:txBody>
      </p:sp>
    </p:spTree>
    <p:extLst>
      <p:ext uri="{BB962C8B-B14F-4D97-AF65-F5344CB8AC3E}">
        <p14:creationId xmlns:p14="http://schemas.microsoft.com/office/powerpoint/2010/main" val="1323980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33434487-0F99-4BCF-98AD-EABC803DE7B1}" type="slidenum">
              <a:rPr lang="en-US" smtClean="0"/>
              <a:t>3</a:t>
            </a:fld>
            <a:endParaRPr lang="en-US"/>
          </a:p>
        </p:txBody>
      </p:sp>
    </p:spTree>
    <p:extLst>
      <p:ext uri="{BB962C8B-B14F-4D97-AF65-F5344CB8AC3E}">
        <p14:creationId xmlns:p14="http://schemas.microsoft.com/office/powerpoint/2010/main" val="2034494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434487-0F99-4BCF-98AD-EABC803DE7B1}" type="slidenum">
              <a:rPr lang="en-US" smtClean="0"/>
              <a:t>4</a:t>
            </a:fld>
            <a:endParaRPr lang="en-US"/>
          </a:p>
        </p:txBody>
      </p:sp>
    </p:spTree>
    <p:extLst>
      <p:ext uri="{BB962C8B-B14F-4D97-AF65-F5344CB8AC3E}">
        <p14:creationId xmlns:p14="http://schemas.microsoft.com/office/powerpoint/2010/main" val="653949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DFB29-B26B-4349-9535-47F3BAB6A096}" type="slidenum">
              <a:rPr lang="en-US" smtClean="0"/>
              <a:t>5</a:t>
            </a:fld>
            <a:endParaRPr lang="en-US" dirty="0"/>
          </a:p>
        </p:txBody>
      </p:sp>
    </p:spTree>
    <p:extLst>
      <p:ext uri="{BB962C8B-B14F-4D97-AF65-F5344CB8AC3E}">
        <p14:creationId xmlns:p14="http://schemas.microsoft.com/office/powerpoint/2010/main" val="3594808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33434487-0F99-4BCF-98AD-EABC803DE7B1}" type="slidenum">
              <a:rPr lang="en-US" smtClean="0"/>
              <a:t>6</a:t>
            </a:fld>
            <a:endParaRPr lang="en-US"/>
          </a:p>
        </p:txBody>
      </p:sp>
    </p:spTree>
    <p:extLst>
      <p:ext uri="{BB962C8B-B14F-4D97-AF65-F5344CB8AC3E}">
        <p14:creationId xmlns:p14="http://schemas.microsoft.com/office/powerpoint/2010/main" val="210144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33434487-0F99-4BCF-98AD-EABC803DE7B1}" type="slidenum">
              <a:rPr lang="en-US" smtClean="0"/>
              <a:t>9</a:t>
            </a:fld>
            <a:endParaRPr lang="en-US"/>
          </a:p>
        </p:txBody>
      </p:sp>
    </p:spTree>
    <p:extLst>
      <p:ext uri="{BB962C8B-B14F-4D97-AF65-F5344CB8AC3E}">
        <p14:creationId xmlns:p14="http://schemas.microsoft.com/office/powerpoint/2010/main" val="1927125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2C87C-A9E5-58BC-A90C-1696CA216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3CBD6-F394-835D-281D-39137DB2F6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CE44E2-6A3A-FD25-98EB-E37F5377D13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1D6CF616-4593-9A0C-0366-04C710209009}"/>
              </a:ext>
            </a:extLst>
          </p:cNvPr>
          <p:cNvSpPr>
            <a:spLocks noGrp="1"/>
          </p:cNvSpPr>
          <p:nvPr>
            <p:ph type="sldNum" sz="quarter" idx="10"/>
          </p:nvPr>
        </p:nvSpPr>
        <p:spPr/>
        <p:txBody>
          <a:bodyPr/>
          <a:lstStyle/>
          <a:p>
            <a:fld id="{33434487-0F99-4BCF-98AD-EABC803DE7B1}" type="slidenum">
              <a:rPr lang="en-US" smtClean="0"/>
              <a:t>10</a:t>
            </a:fld>
            <a:endParaRPr lang="en-US"/>
          </a:p>
        </p:txBody>
      </p:sp>
    </p:spTree>
    <p:extLst>
      <p:ext uri="{BB962C8B-B14F-4D97-AF65-F5344CB8AC3E}">
        <p14:creationId xmlns:p14="http://schemas.microsoft.com/office/powerpoint/2010/main" val="3672764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91F7A-D3E6-8444-6E96-FA1CBBA3C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ED7969-29F5-0D04-182D-F25C45C6D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6714CC-2E9A-561D-91C9-3302AB0D65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5944B938-068E-FCB8-4E64-B1C01CC7E1D3}"/>
              </a:ext>
            </a:extLst>
          </p:cNvPr>
          <p:cNvSpPr>
            <a:spLocks noGrp="1"/>
          </p:cNvSpPr>
          <p:nvPr>
            <p:ph type="sldNum" sz="quarter" idx="10"/>
          </p:nvPr>
        </p:nvSpPr>
        <p:spPr/>
        <p:txBody>
          <a:bodyPr/>
          <a:lstStyle/>
          <a:p>
            <a:fld id="{33434487-0F99-4BCF-98AD-EABC803DE7B1}" type="slidenum">
              <a:rPr lang="en-US" smtClean="0"/>
              <a:t>12</a:t>
            </a:fld>
            <a:endParaRPr lang="en-US"/>
          </a:p>
        </p:txBody>
      </p:sp>
    </p:spTree>
    <p:extLst>
      <p:ext uri="{BB962C8B-B14F-4D97-AF65-F5344CB8AC3E}">
        <p14:creationId xmlns:p14="http://schemas.microsoft.com/office/powerpoint/2010/main" val="268765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ag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none" baseline="0">
                <a:solidFill>
                  <a:srgbClr val="002C76"/>
                </a:solidFill>
                <a:latin typeface="Helvetica"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94850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46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053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451E25-B5E9-408C-937E-F79E79849CAF}" type="datetimeFigureOut">
              <a:rPr lang="en-US" smtClean="0"/>
              <a:t>8/28/2024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CB65BB-38A7-42E9-89ED-0C68DE830482}" type="slidenum">
              <a:rPr lang="en-US" smtClean="0"/>
              <a:t>‹#›</a:t>
            </a:fld>
            <a:endParaRPr lang="en-US"/>
          </a:p>
        </p:txBody>
      </p:sp>
    </p:spTree>
    <p:extLst>
      <p:ext uri="{BB962C8B-B14F-4D97-AF65-F5344CB8AC3E}">
        <p14:creationId xmlns:p14="http://schemas.microsoft.com/office/powerpoint/2010/main" val="4201034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Tit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66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79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Clr>
                <a:srgbClr val="002C76"/>
              </a:buClr>
              <a:buFont typeface="Wingdings" pitchFamily="2" charset="2"/>
              <a:buChar char="Ø"/>
              <a:defRPr sz="2800">
                <a:latin typeface="Helvetica" pitchFamily="34" charset="0"/>
              </a:defRPr>
            </a:lvl1pPr>
            <a:lvl2pPr>
              <a:buClr>
                <a:srgbClr val="002C76"/>
              </a:buClr>
              <a:buFont typeface="Wingdings" pitchFamily="2" charset="2"/>
              <a:buChar char="Ø"/>
              <a:defRPr sz="2400">
                <a:latin typeface="Helvetica" pitchFamily="34" charset="0"/>
              </a:defRPr>
            </a:lvl2pPr>
            <a:lvl3pPr>
              <a:buClr>
                <a:srgbClr val="002C76"/>
              </a:buClr>
              <a:buFont typeface="Wingdings" pitchFamily="2" charset="2"/>
              <a:buChar char="Ø"/>
              <a:defRPr sz="2000">
                <a:latin typeface="Helvetica" pitchFamily="34" charset="0"/>
              </a:defRPr>
            </a:lvl3pPr>
            <a:lvl4pPr>
              <a:buClr>
                <a:srgbClr val="002C76"/>
              </a:buClr>
              <a:buFont typeface="Wingdings" pitchFamily="2" charset="2"/>
              <a:buChar char="Ø"/>
              <a:defRPr sz="1800">
                <a:latin typeface="Helvetica" pitchFamily="34" charset="0"/>
              </a:defRPr>
            </a:lvl4pPr>
            <a:lvl5pPr>
              <a:buClr>
                <a:srgbClr val="002C76"/>
              </a:buClr>
              <a:buFont typeface="Wingdings" pitchFamily="2" charset="2"/>
              <a:buChar char="Ø"/>
              <a:defRPr sz="1800">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99837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451E25-B5E9-408C-937E-F79E79849CAF}" type="datetimeFigureOut">
              <a:rPr lang="en-US" smtClean="0"/>
              <a:t>8/28/2024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CB65BB-38A7-42E9-89ED-0C68DE830482}" type="slidenum">
              <a:rPr lang="en-US" smtClean="0"/>
              <a:t>‹#›</a:t>
            </a:fld>
            <a:endParaRPr lang="en-US"/>
          </a:p>
        </p:txBody>
      </p:sp>
    </p:spTree>
    <p:extLst>
      <p:ext uri="{BB962C8B-B14F-4D97-AF65-F5344CB8AC3E}">
        <p14:creationId xmlns:p14="http://schemas.microsoft.com/office/powerpoint/2010/main" val="383087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38683EBE-07A0-4BA3-AE81-4823A31CA5F4}" type="datetime1">
              <a:rPr lang="en-US" smtClean="0"/>
              <a:t>8/28/2024</a:t>
            </a:fld>
            <a:endParaRPr lang="en-US"/>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p>
        </p:txBody>
      </p:sp>
      <p:sp>
        <p:nvSpPr>
          <p:cNvPr id="27" name="Slide Number Placeholder 26"/>
          <p:cNvSpPr>
            <a:spLocks noGrp="1"/>
          </p:cNvSpPr>
          <p:nvPr>
            <p:ph type="sldNum" sz="quarter" idx="12"/>
          </p:nvPr>
        </p:nvSpPr>
        <p:spPr>
          <a:xfrm>
            <a:off x="7924800" y="6356350"/>
            <a:ext cx="762000" cy="365125"/>
          </a:xfrm>
          <a:prstGeom prst="rect">
            <a:avLst/>
          </a:prstGeom>
        </p:spPr>
        <p:txBody>
          <a:bodyPr/>
          <a:lstStyle/>
          <a:p>
            <a:fld id="{D826A0E9-25BC-4725-BDBE-0D585F3AE13A}" type="slidenum">
              <a:rPr lang="en-US" smtClean="0"/>
              <a:pPr/>
              <a:t>‹#›</a:t>
            </a:fld>
            <a:endParaRPr lang="en-US"/>
          </a:p>
        </p:txBody>
      </p:sp>
    </p:spTree>
    <p:extLst>
      <p:ext uri="{BB962C8B-B14F-4D97-AF65-F5344CB8AC3E}">
        <p14:creationId xmlns:p14="http://schemas.microsoft.com/office/powerpoint/2010/main" val="197562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Clr>
                <a:srgbClr val="002C76"/>
              </a:buClr>
              <a:buFont typeface="Wingdings" pitchFamily="2" charset="2"/>
              <a:buChar char="Ø"/>
              <a:defRPr sz="2800">
                <a:solidFill>
                  <a:schemeClr val="tx1"/>
                </a:solidFill>
                <a:latin typeface="Helvetica" pitchFamily="34" charset="0"/>
              </a:defRPr>
            </a:lvl1pPr>
            <a:lvl2pPr>
              <a:buClr>
                <a:srgbClr val="002C76"/>
              </a:buClr>
              <a:buFont typeface="Wingdings" pitchFamily="2" charset="2"/>
              <a:buChar char="Ø"/>
              <a:defRPr sz="2400">
                <a:solidFill>
                  <a:schemeClr val="tx1"/>
                </a:solidFill>
                <a:latin typeface="Helvetica" pitchFamily="34" charset="0"/>
              </a:defRPr>
            </a:lvl2pPr>
            <a:lvl3pPr>
              <a:buClr>
                <a:srgbClr val="002C76"/>
              </a:buClr>
              <a:buFont typeface="Wingdings" pitchFamily="2" charset="2"/>
              <a:buChar char="Ø"/>
              <a:defRPr sz="2000">
                <a:solidFill>
                  <a:schemeClr val="tx1"/>
                </a:solidFill>
                <a:latin typeface="Helvetica" pitchFamily="34" charset="0"/>
              </a:defRPr>
            </a:lvl3pPr>
            <a:lvl4pPr>
              <a:buClr>
                <a:srgbClr val="002C76"/>
              </a:buClr>
              <a:buFont typeface="Wingdings" pitchFamily="2" charset="2"/>
              <a:buChar char="Ø"/>
              <a:defRPr sz="1800">
                <a:solidFill>
                  <a:schemeClr val="tx1"/>
                </a:solidFill>
                <a:latin typeface="Helvetica" pitchFamily="34" charset="0"/>
              </a:defRPr>
            </a:lvl4pPr>
            <a:lvl5pPr>
              <a:buClr>
                <a:srgbClr val="002C76"/>
              </a:buClr>
              <a:buFont typeface="Wingdings" pitchFamily="2" charset="2"/>
              <a:buChar char="Ø"/>
              <a:defRPr sz="1800">
                <a:solidFill>
                  <a:schemeClr val="tx1"/>
                </a:solidFill>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99030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38683EBE-07A0-4BA3-AE81-4823A31CA5F4}" type="datetime1">
              <a:rPr lang="en-US" smtClean="0"/>
              <a:t>8/28/2024</a:t>
            </a:fld>
            <a:endParaRPr lang="en-US"/>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p>
        </p:txBody>
      </p:sp>
      <p:sp>
        <p:nvSpPr>
          <p:cNvPr id="27" name="Slide Number Placeholder 26"/>
          <p:cNvSpPr>
            <a:spLocks noGrp="1"/>
          </p:cNvSpPr>
          <p:nvPr>
            <p:ph type="sldNum" sz="quarter" idx="12"/>
          </p:nvPr>
        </p:nvSpPr>
        <p:spPr>
          <a:xfrm>
            <a:off x="7924800" y="6356350"/>
            <a:ext cx="762000" cy="365125"/>
          </a:xfrm>
          <a:prstGeom prst="rect">
            <a:avLst/>
          </a:prstGeom>
        </p:spPr>
        <p:txBody>
          <a:bodyPr/>
          <a:lstStyle/>
          <a:p>
            <a:fld id="{D826A0E9-25BC-4725-BDBE-0D585F3AE13A}" type="slidenum">
              <a:rPr lang="en-US" smtClean="0"/>
              <a:pPr/>
              <a:t>‹#›</a:t>
            </a:fld>
            <a:endParaRPr lang="en-US"/>
          </a:p>
        </p:txBody>
      </p:sp>
    </p:spTree>
    <p:extLst>
      <p:ext uri="{BB962C8B-B14F-4D97-AF65-F5344CB8AC3E}">
        <p14:creationId xmlns:p14="http://schemas.microsoft.com/office/powerpoint/2010/main" val="1975622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451E25-B5E9-408C-937E-F79E79849CAF}" type="datetimeFigureOut">
              <a:rPr lang="en-US" smtClean="0"/>
              <a:t>8/28/2024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CB65BB-38A7-42E9-89ED-0C68DE830482}" type="slidenum">
              <a:rPr lang="en-US" smtClean="0"/>
              <a:t>‹#›</a:t>
            </a:fld>
            <a:endParaRPr lang="en-US"/>
          </a:p>
        </p:txBody>
      </p:sp>
    </p:spTree>
    <p:extLst>
      <p:ext uri="{BB962C8B-B14F-4D97-AF65-F5344CB8AC3E}">
        <p14:creationId xmlns:p14="http://schemas.microsoft.com/office/powerpoint/2010/main" val="383087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ERP Title Only with footer">
    <p:spTree>
      <p:nvGrpSpPr>
        <p:cNvPr id="1" name=""/>
        <p:cNvGrpSpPr/>
        <p:nvPr/>
      </p:nvGrpSpPr>
      <p:grpSpPr>
        <a:xfrm>
          <a:off x="0" y="0"/>
          <a:ext cx="0" cy="0"/>
          <a:chOff x="0" y="0"/>
          <a:chExt cx="0" cy="0"/>
        </a:xfrm>
      </p:grpSpPr>
      <p:sp>
        <p:nvSpPr>
          <p:cNvPr id="3" name="Text Box 3"/>
          <p:cNvSpPr txBox="1">
            <a:spLocks noChangeArrowheads="1"/>
          </p:cNvSpPr>
          <p:nvPr userDrawn="1"/>
        </p:nvSpPr>
        <p:spPr bwMode="gray">
          <a:xfrm>
            <a:off x="8685215" y="6642103"/>
            <a:ext cx="458787"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nSpc>
                <a:spcPct val="90000"/>
              </a:lnSpc>
              <a:spcBef>
                <a:spcPct val="50000"/>
              </a:spcBef>
              <a:defRPr/>
            </a:pPr>
            <a:fld id="{500F85CC-2A00-4F4B-ABEC-11EDB8BF0FF5}" type="slidenum">
              <a:rPr kumimoji="1" lang="en-US" sz="800" smtClean="0">
                <a:solidFill>
                  <a:srgbClr val="404040"/>
                </a:solidFill>
                <a:latin typeface="Tahoma" pitchFamily="34" charset="0"/>
              </a:rPr>
              <a:pPr>
                <a:lnSpc>
                  <a:spcPct val="90000"/>
                </a:lnSpc>
                <a:spcBef>
                  <a:spcPct val="50000"/>
                </a:spcBef>
                <a:defRPr/>
              </a:pPr>
              <a:t>‹#›</a:t>
            </a:fld>
            <a:endParaRPr kumimoji="1" lang="en-US" sz="800">
              <a:solidFill>
                <a:srgbClr val="404040"/>
              </a:solidFill>
              <a:latin typeface="Tahoma"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63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Pitch Template Revision_banne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75" y="-107950"/>
            <a:ext cx="913765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3" descr="NAVSUP Corporate logo.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152400"/>
            <a:ext cx="23399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1295400"/>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477000"/>
            <a:ext cx="9144000" cy="228600"/>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002C76"/>
              </a:solidFill>
              <a:latin typeface="Calibri" pitchFamily="34" charset="0"/>
            </a:endParaRPr>
          </a:p>
        </p:txBody>
      </p:sp>
      <p:sp>
        <p:nvSpPr>
          <p:cNvPr id="1030" name="Text Box 14"/>
          <p:cNvSpPr txBox="1">
            <a:spLocks noChangeArrowheads="1"/>
          </p:cNvSpPr>
          <p:nvPr/>
        </p:nvSpPr>
        <p:spPr bwMode="auto">
          <a:xfrm>
            <a:off x="304800" y="6427788"/>
            <a:ext cx="853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5000"/>
              </a:spcBef>
              <a:defRPr/>
            </a:pPr>
            <a:r>
              <a:rPr lang="en-US" altLang="en-US" sz="1400" b="1" i="1">
                <a:solidFill>
                  <a:srgbClr val="002C76"/>
                </a:solidFill>
                <a:latin typeface="Helvetica" pitchFamily="34" charset="0"/>
              </a:rPr>
              <a:t>Ready.  Resourceful. Responsive!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descr="Pitch Template Revision_bann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5" y="-107950"/>
            <a:ext cx="913765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2" name="Picture 13" descr="NAVSUP Corporate logo.wm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152400"/>
            <a:ext cx="23399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0" y="1295400"/>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sp>
        <p:nvSpPr>
          <p:cNvPr id="2054" name="TextBox 5"/>
          <p:cNvSpPr txBox="1">
            <a:spLocks noChangeArrowheads="1"/>
          </p:cNvSpPr>
          <p:nvPr/>
        </p:nvSpPr>
        <p:spPr bwMode="auto">
          <a:xfrm>
            <a:off x="8458200" y="6437313"/>
            <a:ext cx="533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814943CC-5D5F-4097-949C-5208CD705910}" type="slidenum">
              <a:rPr lang="en-US" altLang="en-US" sz="900" b="1" smtClean="0">
                <a:solidFill>
                  <a:srgbClr val="002C76"/>
                </a:solidFill>
                <a:latin typeface="Helvetica" pitchFamily="34" charset="0"/>
              </a:rPr>
              <a:pPr algn="ctr" eaLnBrk="1" hangingPunct="1">
                <a:defRPr/>
              </a:pPr>
              <a:t>‹#›</a:t>
            </a:fld>
            <a:endParaRPr lang="en-US" altLang="en-US" sz="900" b="1">
              <a:solidFill>
                <a:srgbClr val="002C76"/>
              </a:solidFill>
              <a:latin typeface="Helvetica" pitchFamily="34" charset="0"/>
            </a:endParaRPr>
          </a:p>
        </p:txBody>
      </p:sp>
    </p:spTree>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70" r:id="rId4"/>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002C76"/>
        </a:buClr>
        <a:buSzPct val="115000"/>
        <a:buFont typeface="Wingdings" pitchFamily="2" charset="2"/>
        <a:buChar char="Ø"/>
        <a:defRPr sz="3200" kern="1200">
          <a:solidFill>
            <a:schemeClr val="tx1"/>
          </a:solidFill>
          <a:latin typeface="Helvetica" pitchFamily="34" charset="0"/>
          <a:ea typeface="+mn-ea"/>
          <a:cs typeface="+mn-cs"/>
        </a:defRPr>
      </a:lvl1pPr>
      <a:lvl2pPr marL="742950" indent="-285750" algn="l" rtl="0" eaLnBrk="1" fontAlgn="base" hangingPunct="1">
        <a:spcBef>
          <a:spcPct val="20000"/>
        </a:spcBef>
        <a:spcAft>
          <a:spcPct val="0"/>
        </a:spcAft>
        <a:buClr>
          <a:srgbClr val="002C76"/>
        </a:buClr>
        <a:buSzPct val="110000"/>
        <a:buFont typeface="Wingdings" pitchFamily="2" charset="2"/>
        <a:buChar char="Ø"/>
        <a:defRPr sz="2800" kern="1200">
          <a:solidFill>
            <a:schemeClr val="tx1"/>
          </a:solidFill>
          <a:latin typeface="Helvetica" pitchFamily="34" charset="0"/>
          <a:ea typeface="+mn-ea"/>
          <a:cs typeface="+mn-cs"/>
        </a:defRPr>
      </a:lvl2pPr>
      <a:lvl3pPr marL="1143000" indent="-228600" algn="l" rtl="0" eaLnBrk="1" fontAlgn="base" hangingPunct="1">
        <a:spcBef>
          <a:spcPct val="20000"/>
        </a:spcBef>
        <a:spcAft>
          <a:spcPct val="0"/>
        </a:spcAft>
        <a:buClr>
          <a:srgbClr val="002C76"/>
        </a:buClr>
        <a:buFont typeface="Wingdings" pitchFamily="2" charset="2"/>
        <a:buChar char="Ø"/>
        <a:defRPr sz="2400" kern="1200">
          <a:solidFill>
            <a:schemeClr val="tx1"/>
          </a:solidFill>
          <a:latin typeface="Helvetica" pitchFamily="34" charset="0"/>
          <a:ea typeface="+mn-ea"/>
          <a:cs typeface="+mn-cs"/>
        </a:defRPr>
      </a:lvl3pPr>
      <a:lvl4pPr marL="1600200" indent="-228600" algn="l" rtl="0" eaLnBrk="1" fontAlgn="base" hangingPunct="1">
        <a:spcBef>
          <a:spcPct val="20000"/>
        </a:spcBef>
        <a:spcAft>
          <a:spcPct val="0"/>
        </a:spcAft>
        <a:buClr>
          <a:srgbClr val="002C76"/>
        </a:buClr>
        <a:buSzPct val="110000"/>
        <a:buFont typeface="Wingdings" pitchFamily="2" charset="2"/>
        <a:buChar char="Ø"/>
        <a:defRPr sz="2000" kern="1200">
          <a:solidFill>
            <a:schemeClr val="tx1"/>
          </a:solidFill>
          <a:latin typeface="Helvetica" pitchFamily="34" charset="0"/>
          <a:ea typeface="+mn-ea"/>
          <a:cs typeface="+mn-cs"/>
        </a:defRPr>
      </a:lvl4pPr>
      <a:lvl5pPr marL="2057400" indent="-228600" algn="l" rtl="0" eaLnBrk="1" fontAlgn="base" hangingPunct="1">
        <a:spcBef>
          <a:spcPct val="20000"/>
        </a:spcBef>
        <a:spcAft>
          <a:spcPct val="0"/>
        </a:spcAft>
        <a:buClr>
          <a:srgbClr val="002C76"/>
        </a:buClr>
        <a:buFont typeface="Wingdings" pitchFamily="2" charset="2"/>
        <a:buChar char="Ø"/>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53086"/>
            <a:ext cx="9160587" cy="1392359"/>
          </a:xfrm>
          <a:prstGeom prst="rect">
            <a:avLst/>
          </a:prstGeom>
        </p:spPr>
      </p:pic>
      <p:sp>
        <p:nvSpPr>
          <p:cNvPr id="3" name="TextBox 2"/>
          <p:cNvSpPr txBox="1"/>
          <p:nvPr userDrawn="1"/>
        </p:nvSpPr>
        <p:spPr>
          <a:xfrm>
            <a:off x="8631384" y="6541074"/>
            <a:ext cx="457200" cy="246221"/>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97AF148-55EA-4B81-AB80-8A26B156DF2E}" type="slidenum">
              <a:rPr lang="en-US" altLang="en-US" sz="1000" smtClean="0">
                <a:solidFill>
                  <a:srgbClr val="7F7F7F"/>
                </a:solidFill>
              </a:rPr>
              <a:pPr algn="r" eaLnBrk="1" hangingPunct="1">
                <a:defRPr/>
              </a:pPr>
              <a:t>‹#›</a:t>
            </a:fld>
            <a:endParaRPr lang="en-US" altLang="en-US" sz="1000">
              <a:solidFill>
                <a:srgbClr val="7F7F7F"/>
              </a:solidFill>
            </a:endParaRPr>
          </a:p>
        </p:txBody>
      </p:sp>
    </p:spTree>
    <p:extLst>
      <p:ext uri="{BB962C8B-B14F-4D97-AF65-F5344CB8AC3E}">
        <p14:creationId xmlns:p14="http://schemas.microsoft.com/office/powerpoint/2010/main" val="1311082757"/>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0549" y="5965789"/>
            <a:ext cx="3115062" cy="829058"/>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7412" y="-27157"/>
            <a:ext cx="2596681" cy="1511683"/>
          </a:xfrm>
          <a:prstGeom prst="rect">
            <a:avLst/>
          </a:prstGeom>
        </p:spPr>
      </p:pic>
      <p:sp>
        <p:nvSpPr>
          <p:cNvPr id="11" name="Rectangle 7"/>
          <p:cNvSpPr txBox="1">
            <a:spLocks noChangeArrowheads="1"/>
          </p:cNvSpPr>
          <p:nvPr userDrawn="1"/>
        </p:nvSpPr>
        <p:spPr bwMode="auto">
          <a:xfrm>
            <a:off x="697429" y="6438900"/>
            <a:ext cx="2995817" cy="2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l" eaLnBrk="1" fontAlgn="auto" hangingPunct="1">
              <a:spcBef>
                <a:spcPts val="0"/>
              </a:spcBef>
              <a:spcAft>
                <a:spcPts val="0"/>
              </a:spcAft>
              <a:defRPr/>
            </a:pPr>
            <a:r>
              <a:rPr lang="en-US" altLang="en-US" sz="1350" b="0" i="0">
                <a:solidFill>
                  <a:srgbClr val="002060"/>
                </a:solidFill>
                <a:latin typeface="Franklin Gothic Demi" panose="020B0703020102020204" pitchFamily="34" charset="0"/>
                <a:cs typeface="Arial" charset="0"/>
              </a:rPr>
              <a:t>READY. RESOURCEFUL.</a:t>
            </a:r>
            <a:r>
              <a:rPr lang="en-US" altLang="en-US" sz="1350" b="0" i="0" baseline="0">
                <a:solidFill>
                  <a:srgbClr val="002060"/>
                </a:solidFill>
                <a:latin typeface="Franklin Gothic Demi" panose="020B0703020102020204" pitchFamily="34" charset="0"/>
                <a:cs typeface="Arial" charset="0"/>
              </a:rPr>
              <a:t> RESPONSIVE.</a:t>
            </a:r>
            <a:endParaRPr lang="en-US" altLang="en-US" sz="1350" b="0" i="0">
              <a:solidFill>
                <a:srgbClr val="002060"/>
              </a:solidFill>
              <a:latin typeface="Franklin Gothic Demi" panose="020B0703020102020204" pitchFamily="34" charset="0"/>
              <a:cs typeface="Arial" charset="0"/>
            </a:endParaRPr>
          </a:p>
        </p:txBody>
      </p:sp>
    </p:spTree>
    <p:extLst>
      <p:ext uri="{BB962C8B-B14F-4D97-AF65-F5344CB8AC3E}">
        <p14:creationId xmlns:p14="http://schemas.microsoft.com/office/powerpoint/2010/main" val="4256498177"/>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hyperlink" Target="mailto:Sara.g.Duggan.civ@us.navy.mil" TargetMode="External"/><Relationship Id="rId3" Type="http://schemas.openxmlformats.org/officeDocument/2006/relationships/image" Target="../media/image21.svg"/><Relationship Id="rId7" Type="http://schemas.openxmlformats.org/officeDocument/2006/relationships/hyperlink" Target="mailto:amy.s.rivera.civ@us.navy.mil" TargetMode="External"/><Relationship Id="rId2"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hyperlink" Target="mailto:%3cjared.y.perecman.civ@us.navy.mil" TargetMode="External"/><Relationship Id="rId5" Type="http://schemas.openxmlformats.org/officeDocument/2006/relationships/hyperlink" Target="mailto:benjamin.j.beddis.civ@us.navy.mil" TargetMode="External"/><Relationship Id="rId4" Type="http://schemas.openxmlformats.org/officeDocument/2006/relationships/hyperlink" Target="mailto:kristy.a.ropars.civ@us.navy.mi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navsup.navy.mil/NAVSUP-Enterprise/NAVSUP-Weapon-Systems-Support/Provisions-Instructions-and-Contract/"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mailto:usn.mechanicsburg.navsupwssmech.mbx.cav-w2w-inventory@us.navy.mi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txBox="1">
            <a:spLocks noChangeArrowheads="1"/>
          </p:cNvSpPr>
          <p:nvPr/>
        </p:nvSpPr>
        <p:spPr bwMode="auto">
          <a:xfrm>
            <a:off x="444733" y="2027717"/>
            <a:ext cx="4348162" cy="161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r>
              <a:rPr lang="en-US" sz="3600" b="1" dirty="0">
                <a:latin typeface="Arial"/>
                <a:ea typeface="MS PGothic"/>
                <a:cs typeface="Arial"/>
              </a:rPr>
              <a:t>Wall-to-Wall (W2W) Instructions</a:t>
            </a:r>
            <a:endParaRPr lang="en-US" sz="3600" dirty="0">
              <a:latin typeface="Arial"/>
              <a:ea typeface="MS PGothic"/>
              <a:cs typeface="Arial"/>
            </a:endParaRPr>
          </a:p>
          <a:p>
            <a:pPr marL="342900" indent="-342900">
              <a:buFont typeface="Arial" panose="020B0604020202020204" pitchFamily="34" charset="0"/>
              <a:buChar char="•"/>
            </a:pPr>
            <a:r>
              <a:rPr lang="en-US" dirty="0">
                <a:latin typeface="+mn-lt"/>
                <a:ea typeface="MS PGothic"/>
              </a:rPr>
              <a:t>What NAVSUP expects with each submission</a:t>
            </a:r>
            <a:endParaRPr lang="en-US" dirty="0">
              <a:latin typeface="+mn-lt"/>
              <a:ea typeface="MS PGothic"/>
              <a:cs typeface="Calibri"/>
            </a:endParaRPr>
          </a:p>
          <a:p>
            <a:pPr marL="342900" indent="-342900">
              <a:buFont typeface="Arial" panose="020B0604020202020204" pitchFamily="34" charset="0"/>
              <a:buChar char="•"/>
            </a:pPr>
            <a:r>
              <a:rPr lang="en-US" dirty="0">
                <a:latin typeface="+mn-lt"/>
                <a:ea typeface="MS PGothic"/>
              </a:rPr>
              <a:t>Step by step instructions and how to properly fill out the template</a:t>
            </a:r>
          </a:p>
          <a:p>
            <a:pPr marL="342900" indent="-342900">
              <a:buFont typeface="Arial" panose="020B0604020202020204" pitchFamily="34" charset="0"/>
              <a:buChar char="•"/>
            </a:pPr>
            <a:endParaRPr lang="en-US" dirty="0">
              <a:latin typeface="+mn-lt"/>
              <a:ea typeface="MS PGothic"/>
              <a:cs typeface="Calibri"/>
            </a:endParaRPr>
          </a:p>
        </p:txBody>
      </p:sp>
      <p:sp>
        <p:nvSpPr>
          <p:cNvPr id="3" name="TextBox 10"/>
          <p:cNvSpPr txBox="1">
            <a:spLocks noChangeArrowheads="1"/>
          </p:cNvSpPr>
          <p:nvPr/>
        </p:nvSpPr>
        <p:spPr bwMode="auto">
          <a:xfrm>
            <a:off x="715582" y="4576966"/>
            <a:ext cx="1385888" cy="20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1" u="none" strike="noStrike" kern="1200" cap="none" spc="0" normalizeH="0" baseline="0" noProof="0">
                <a:ln>
                  <a:noFill/>
                </a:ln>
                <a:solidFill>
                  <a:prstClr val="black">
                    <a:lumMod val="50000"/>
                    <a:lumOff val="50000"/>
                  </a:prstClr>
                </a:solidFill>
                <a:effectLst/>
                <a:uLnTx/>
                <a:uFillTx/>
                <a:latin typeface="+mn-lt"/>
                <a:ea typeface="MS PGothic" pitchFamily="34" charset="-128"/>
                <a:cs typeface="Arial" panose="020B0604020202020204" pitchFamily="34" charset="0"/>
              </a:rPr>
              <a:t>Presented to</a:t>
            </a:r>
            <a:r>
              <a:rPr kumimoji="0" lang="en-US" altLang="en-US" sz="900" b="0" i="1"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S PGothic" pitchFamily="34" charset="-128"/>
                <a:cs typeface="Arial" panose="020B0604020202020204" pitchFamily="34" charset="0"/>
              </a:rPr>
              <a:t>:</a:t>
            </a:r>
          </a:p>
        </p:txBody>
      </p:sp>
      <p:sp>
        <p:nvSpPr>
          <p:cNvPr id="4" name="Text Placeholder 10"/>
          <p:cNvSpPr txBox="1">
            <a:spLocks/>
          </p:cNvSpPr>
          <p:nvPr/>
        </p:nvSpPr>
        <p:spPr>
          <a:xfrm>
            <a:off x="709290" y="4763006"/>
            <a:ext cx="2872109" cy="269814"/>
          </a:xfrm>
          <a:prstGeom prst="rect">
            <a:avLst/>
          </a:prstGeom>
        </p:spPr>
        <p:txBody>
          <a:bodyPr lIns="68543" tIns="34271" rIns="68543" bIns="34271" anchor="t"/>
          <a:lstStyle>
            <a:lvl1pPr marL="228600" indent="-228600" algn="l" defTabSz="914400" rtl="0" eaLnBrk="1" latinLnBrk="0" hangingPunct="1">
              <a:lnSpc>
                <a:spcPct val="90000"/>
              </a:lnSpc>
              <a:spcBef>
                <a:spcPts val="1000"/>
              </a:spcBef>
              <a:buFont typeface="Arial" panose="020B0604020202020204" pitchFamily="34" charset="0"/>
              <a:buChar char="•"/>
              <a:defRPr sz="1400" b="1" kern="1200">
                <a:solidFill>
                  <a:schemeClr val="tx1"/>
                </a:solidFill>
                <a:latin typeface="Arial Narrow"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1600" b="1" i="0" u="none" strike="noStrike" kern="1200" cap="none" spc="0" normalizeH="0" baseline="0" noProof="0" dirty="0">
                <a:ln>
                  <a:noFill/>
                </a:ln>
                <a:solidFill>
                  <a:prstClr val="black"/>
                </a:solidFill>
                <a:effectLst/>
                <a:uLnTx/>
                <a:uFillTx/>
                <a:latin typeface="+mn-lt"/>
                <a:ea typeface="+mn-ea"/>
                <a:cs typeface="Arial"/>
              </a:rPr>
              <a:t>CAV-RP 2024 Symposium</a:t>
            </a:r>
            <a:r>
              <a:rPr lang="en-US" dirty="0">
                <a:solidFill>
                  <a:prstClr val="black"/>
                </a:solidFill>
                <a:latin typeface="+mn-lt"/>
                <a:cs typeface="Arial"/>
              </a:rPr>
              <a:t> </a:t>
            </a:r>
            <a:endParaRPr kumimoji="0" lang="en-US"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7" name="TextBox 10"/>
          <p:cNvSpPr txBox="1">
            <a:spLocks noChangeArrowheads="1"/>
          </p:cNvSpPr>
          <p:nvPr/>
        </p:nvSpPr>
        <p:spPr bwMode="auto">
          <a:xfrm>
            <a:off x="666589" y="5243219"/>
            <a:ext cx="1385888" cy="20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1" u="none" strike="noStrike" kern="1200" cap="none" spc="0" normalizeH="0" baseline="0" noProof="0">
                <a:ln>
                  <a:noFill/>
                </a:ln>
                <a:solidFill>
                  <a:prstClr val="black">
                    <a:lumMod val="50000"/>
                    <a:lumOff val="50000"/>
                  </a:prstClr>
                </a:solidFill>
                <a:effectLst/>
                <a:uLnTx/>
                <a:uFillTx/>
                <a:latin typeface="+mn-lt"/>
                <a:ea typeface="MS PGothic" pitchFamily="34" charset="-128"/>
                <a:cs typeface="Arial" panose="020B0604020202020204" pitchFamily="34" charset="0"/>
              </a:rPr>
              <a:t>Presented by</a:t>
            </a:r>
            <a:r>
              <a:rPr kumimoji="0" lang="en-US" altLang="en-US" sz="900" b="0" i="1"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S PGothic" pitchFamily="34" charset="-128"/>
                <a:cs typeface="Arial" panose="020B0604020202020204" pitchFamily="34" charset="0"/>
              </a:rPr>
              <a:t>:</a:t>
            </a:r>
          </a:p>
        </p:txBody>
      </p:sp>
      <p:sp>
        <p:nvSpPr>
          <p:cNvPr id="8" name="Text Placeholder 10"/>
          <p:cNvSpPr txBox="1">
            <a:spLocks/>
          </p:cNvSpPr>
          <p:nvPr/>
        </p:nvSpPr>
        <p:spPr>
          <a:xfrm>
            <a:off x="803198" y="5458880"/>
            <a:ext cx="2187178" cy="213359"/>
          </a:xfrm>
          <a:prstGeom prst="rect">
            <a:avLst/>
          </a:prstGeom>
        </p:spPr>
        <p:txBody>
          <a:bodyPr lIns="68543" tIns="34271" rIns="68543" bIns="34271"/>
          <a:lstStyle>
            <a:lvl1pPr marL="228600" indent="-228600" algn="l" defTabSz="914400" rtl="0" eaLnBrk="1" latinLnBrk="0" hangingPunct="1">
              <a:lnSpc>
                <a:spcPct val="90000"/>
              </a:lnSpc>
              <a:spcBef>
                <a:spcPts val="1000"/>
              </a:spcBef>
              <a:buFont typeface="Arial" panose="020B0604020202020204" pitchFamily="34" charset="0"/>
              <a:buChar char="•"/>
              <a:defRPr sz="1400" b="1" kern="1200">
                <a:solidFill>
                  <a:schemeClr val="tx1"/>
                </a:solidFill>
                <a:latin typeface="Arial Narrow"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mn-cs"/>
            </a:endParaRPr>
          </a:p>
        </p:txBody>
      </p:sp>
      <p:sp>
        <p:nvSpPr>
          <p:cNvPr id="9" name="Text Placeholder 16"/>
          <p:cNvSpPr txBox="1">
            <a:spLocks/>
          </p:cNvSpPr>
          <p:nvPr/>
        </p:nvSpPr>
        <p:spPr>
          <a:xfrm>
            <a:off x="762000" y="5456385"/>
            <a:ext cx="2209800" cy="175022"/>
          </a:xfrm>
          <a:prstGeom prst="rect">
            <a:avLst/>
          </a:prstGeom>
        </p:spPr>
        <p:txBody>
          <a:bodyPr lIns="68543" tIns="34271" rIns="68543" bIns="34271" anchor="t"/>
          <a:lstStyle>
            <a:lvl1pPr marL="228600" indent="-228600" algn="l" defTabSz="914400" rtl="0" eaLnBrk="1" latinLnBrk="0" hangingPunct="1">
              <a:lnSpc>
                <a:spcPct val="90000"/>
              </a:lnSpc>
              <a:spcBef>
                <a:spcPts val="1000"/>
              </a:spcBef>
              <a:buFont typeface="Arial" panose="020B0604020202020204" pitchFamily="34" charset="0"/>
              <a:buChar char="•"/>
              <a:defRPr sz="900" b="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b="1" dirty="0">
                <a:solidFill>
                  <a:prstClr val="black"/>
                </a:solidFill>
                <a:latin typeface="+mn-lt"/>
                <a:cs typeface="Arial"/>
              </a:rPr>
              <a:t>Sara Duggan</a:t>
            </a:r>
          </a:p>
          <a:p>
            <a:pPr marL="0" indent="0">
              <a:buNone/>
              <a:defRPr/>
            </a:pPr>
            <a:r>
              <a:rPr lang="en-US" sz="1600" b="1" dirty="0">
                <a:solidFill>
                  <a:prstClr val="black"/>
                </a:solidFill>
                <a:latin typeface="+mn-lt"/>
                <a:cs typeface="Arial"/>
              </a:rPr>
              <a:t>Ben Beddis</a:t>
            </a:r>
            <a:endParaRPr lang="en-US" sz="1600" b="1" dirty="0">
              <a:solidFill>
                <a:prstClr val="black"/>
              </a:solidFill>
              <a:latin typeface="+mn-lt"/>
              <a:cs typeface="Arial" panose="020B0604020202020204" pitchFamily="34" charset="0"/>
            </a:endParaRPr>
          </a:p>
        </p:txBody>
      </p:sp>
      <p:cxnSp>
        <p:nvCxnSpPr>
          <p:cNvPr id="13" name="Straight Connector 21"/>
          <p:cNvCxnSpPr>
            <a:cxnSpLocks noChangeShapeType="1"/>
          </p:cNvCxnSpPr>
          <p:nvPr/>
        </p:nvCxnSpPr>
        <p:spPr bwMode="auto">
          <a:xfrm>
            <a:off x="759619" y="4321457"/>
            <a:ext cx="4044791" cy="6703"/>
          </a:xfrm>
          <a:prstGeom prst="line">
            <a:avLst/>
          </a:prstGeom>
          <a:noFill/>
          <a:ln w="25400" algn="ctr">
            <a:solidFill>
              <a:srgbClr val="FECB00"/>
            </a:solidFill>
            <a:round/>
            <a:headEnd/>
            <a:tailEnd/>
          </a:ln>
          <a:extLst>
            <a:ext uri="{909E8E84-426E-40DD-AFC4-6F175D3DCCD1}">
              <a14:hiddenFill xmlns:a14="http://schemas.microsoft.com/office/drawing/2010/main">
                <a:noFill/>
              </a14:hiddenFill>
            </a:ext>
          </a:extLst>
        </p:spPr>
      </p:cxnSp>
      <p:sp>
        <p:nvSpPr>
          <p:cNvPr id="11" name="Rectangular Callout 16"/>
          <p:cNvSpPr/>
          <p:nvPr/>
        </p:nvSpPr>
        <p:spPr>
          <a:xfrm rot="16200000" flipV="1">
            <a:off x="2854263" y="1874723"/>
            <a:ext cx="6855745" cy="3106300"/>
          </a:xfrm>
          <a:custGeom>
            <a:avLst/>
            <a:gdLst>
              <a:gd name="connsiteX0" fmla="*/ 0 w 6855745"/>
              <a:gd name="connsiteY0" fmla="*/ 0 h 2833969"/>
              <a:gd name="connsiteX1" fmla="*/ 1142624 w 6855745"/>
              <a:gd name="connsiteY1" fmla="*/ 0 h 2833969"/>
              <a:gd name="connsiteX2" fmla="*/ 1142624 w 6855745"/>
              <a:gd name="connsiteY2" fmla="*/ 0 h 2833969"/>
              <a:gd name="connsiteX3" fmla="*/ 2856560 w 6855745"/>
              <a:gd name="connsiteY3" fmla="*/ 0 h 2833969"/>
              <a:gd name="connsiteX4" fmla="*/ 6855745 w 6855745"/>
              <a:gd name="connsiteY4" fmla="*/ 0 h 2833969"/>
              <a:gd name="connsiteX5" fmla="*/ 6855745 w 6855745"/>
              <a:gd name="connsiteY5" fmla="*/ 1653149 h 2833969"/>
              <a:gd name="connsiteX6" fmla="*/ 6855745 w 6855745"/>
              <a:gd name="connsiteY6" fmla="*/ 1653149 h 2833969"/>
              <a:gd name="connsiteX7" fmla="*/ 6855745 w 6855745"/>
              <a:gd name="connsiteY7" fmla="*/ 2361641 h 2833969"/>
              <a:gd name="connsiteX8" fmla="*/ 6855745 w 6855745"/>
              <a:gd name="connsiteY8" fmla="*/ 2833969 h 2833969"/>
              <a:gd name="connsiteX9" fmla="*/ 2856560 w 6855745"/>
              <a:gd name="connsiteY9" fmla="*/ 2833969 h 2833969"/>
              <a:gd name="connsiteX10" fmla="*/ 1999615 w 6855745"/>
              <a:gd name="connsiteY10" fmla="*/ 3188215 h 2833969"/>
              <a:gd name="connsiteX11" fmla="*/ 1142624 w 6855745"/>
              <a:gd name="connsiteY11" fmla="*/ 2833969 h 2833969"/>
              <a:gd name="connsiteX12" fmla="*/ 0 w 6855745"/>
              <a:gd name="connsiteY12" fmla="*/ 2833969 h 2833969"/>
              <a:gd name="connsiteX13" fmla="*/ 0 w 6855745"/>
              <a:gd name="connsiteY13" fmla="*/ 2361641 h 2833969"/>
              <a:gd name="connsiteX14" fmla="*/ 0 w 6855745"/>
              <a:gd name="connsiteY14" fmla="*/ 1653149 h 2833969"/>
              <a:gd name="connsiteX15" fmla="*/ 0 w 6855745"/>
              <a:gd name="connsiteY15" fmla="*/ 1653149 h 2833969"/>
              <a:gd name="connsiteX16" fmla="*/ 0 w 6855745"/>
              <a:gd name="connsiteY16" fmla="*/ 0 h 2833969"/>
              <a:gd name="connsiteX0" fmla="*/ 0 w 6855745"/>
              <a:gd name="connsiteY0" fmla="*/ 0 h 3073915"/>
              <a:gd name="connsiteX1" fmla="*/ 1142624 w 6855745"/>
              <a:gd name="connsiteY1" fmla="*/ 0 h 3073915"/>
              <a:gd name="connsiteX2" fmla="*/ 1142624 w 6855745"/>
              <a:gd name="connsiteY2" fmla="*/ 0 h 3073915"/>
              <a:gd name="connsiteX3" fmla="*/ 2856560 w 6855745"/>
              <a:gd name="connsiteY3" fmla="*/ 0 h 3073915"/>
              <a:gd name="connsiteX4" fmla="*/ 6855745 w 6855745"/>
              <a:gd name="connsiteY4" fmla="*/ 0 h 3073915"/>
              <a:gd name="connsiteX5" fmla="*/ 6855745 w 6855745"/>
              <a:gd name="connsiteY5" fmla="*/ 1653149 h 3073915"/>
              <a:gd name="connsiteX6" fmla="*/ 6855745 w 6855745"/>
              <a:gd name="connsiteY6" fmla="*/ 1653149 h 3073915"/>
              <a:gd name="connsiteX7" fmla="*/ 6855745 w 6855745"/>
              <a:gd name="connsiteY7" fmla="*/ 2361641 h 3073915"/>
              <a:gd name="connsiteX8" fmla="*/ 6855745 w 6855745"/>
              <a:gd name="connsiteY8" fmla="*/ 2833969 h 3073915"/>
              <a:gd name="connsiteX9" fmla="*/ 2856560 w 6855745"/>
              <a:gd name="connsiteY9" fmla="*/ 2833969 h 3073915"/>
              <a:gd name="connsiteX10" fmla="*/ 3085465 w 6855745"/>
              <a:gd name="connsiteY10" fmla="*/ 3073915 h 3073915"/>
              <a:gd name="connsiteX11" fmla="*/ 1142624 w 6855745"/>
              <a:gd name="connsiteY11" fmla="*/ 2833969 h 3073915"/>
              <a:gd name="connsiteX12" fmla="*/ 0 w 6855745"/>
              <a:gd name="connsiteY12" fmla="*/ 2833969 h 3073915"/>
              <a:gd name="connsiteX13" fmla="*/ 0 w 6855745"/>
              <a:gd name="connsiteY13" fmla="*/ 2361641 h 3073915"/>
              <a:gd name="connsiteX14" fmla="*/ 0 w 6855745"/>
              <a:gd name="connsiteY14" fmla="*/ 1653149 h 3073915"/>
              <a:gd name="connsiteX15" fmla="*/ 0 w 6855745"/>
              <a:gd name="connsiteY15" fmla="*/ 1653149 h 3073915"/>
              <a:gd name="connsiteX16" fmla="*/ 0 w 6855745"/>
              <a:gd name="connsiteY16" fmla="*/ 0 h 3073915"/>
              <a:gd name="connsiteX0" fmla="*/ 0 w 6855745"/>
              <a:gd name="connsiteY0" fmla="*/ 0 h 3073915"/>
              <a:gd name="connsiteX1" fmla="*/ 1142624 w 6855745"/>
              <a:gd name="connsiteY1" fmla="*/ 0 h 3073915"/>
              <a:gd name="connsiteX2" fmla="*/ 1142624 w 6855745"/>
              <a:gd name="connsiteY2" fmla="*/ 0 h 3073915"/>
              <a:gd name="connsiteX3" fmla="*/ 2856560 w 6855745"/>
              <a:gd name="connsiteY3" fmla="*/ 0 h 3073915"/>
              <a:gd name="connsiteX4" fmla="*/ 6855745 w 6855745"/>
              <a:gd name="connsiteY4" fmla="*/ 0 h 3073915"/>
              <a:gd name="connsiteX5" fmla="*/ 6855745 w 6855745"/>
              <a:gd name="connsiteY5" fmla="*/ 1653149 h 3073915"/>
              <a:gd name="connsiteX6" fmla="*/ 6855745 w 6855745"/>
              <a:gd name="connsiteY6" fmla="*/ 1653149 h 3073915"/>
              <a:gd name="connsiteX7" fmla="*/ 6855745 w 6855745"/>
              <a:gd name="connsiteY7" fmla="*/ 2361641 h 3073915"/>
              <a:gd name="connsiteX8" fmla="*/ 6855745 w 6855745"/>
              <a:gd name="connsiteY8" fmla="*/ 2833969 h 3073915"/>
              <a:gd name="connsiteX9" fmla="*/ 3323285 w 6855745"/>
              <a:gd name="connsiteY9" fmla="*/ 2833969 h 3073915"/>
              <a:gd name="connsiteX10" fmla="*/ 3085465 w 6855745"/>
              <a:gd name="connsiteY10" fmla="*/ 3073915 h 3073915"/>
              <a:gd name="connsiteX11" fmla="*/ 1142624 w 6855745"/>
              <a:gd name="connsiteY11" fmla="*/ 2833969 h 3073915"/>
              <a:gd name="connsiteX12" fmla="*/ 0 w 6855745"/>
              <a:gd name="connsiteY12" fmla="*/ 2833969 h 3073915"/>
              <a:gd name="connsiteX13" fmla="*/ 0 w 6855745"/>
              <a:gd name="connsiteY13" fmla="*/ 2361641 h 3073915"/>
              <a:gd name="connsiteX14" fmla="*/ 0 w 6855745"/>
              <a:gd name="connsiteY14" fmla="*/ 1653149 h 3073915"/>
              <a:gd name="connsiteX15" fmla="*/ 0 w 6855745"/>
              <a:gd name="connsiteY15" fmla="*/ 1653149 h 3073915"/>
              <a:gd name="connsiteX16" fmla="*/ 0 w 6855745"/>
              <a:gd name="connsiteY16" fmla="*/ 0 h 3073915"/>
              <a:gd name="connsiteX0" fmla="*/ 0 w 6855745"/>
              <a:gd name="connsiteY0" fmla="*/ 0 h 3073915"/>
              <a:gd name="connsiteX1" fmla="*/ 1142624 w 6855745"/>
              <a:gd name="connsiteY1" fmla="*/ 0 h 3073915"/>
              <a:gd name="connsiteX2" fmla="*/ 1142624 w 6855745"/>
              <a:gd name="connsiteY2" fmla="*/ 0 h 3073915"/>
              <a:gd name="connsiteX3" fmla="*/ 2856560 w 6855745"/>
              <a:gd name="connsiteY3" fmla="*/ 0 h 3073915"/>
              <a:gd name="connsiteX4" fmla="*/ 6855745 w 6855745"/>
              <a:gd name="connsiteY4" fmla="*/ 0 h 3073915"/>
              <a:gd name="connsiteX5" fmla="*/ 6855745 w 6855745"/>
              <a:gd name="connsiteY5" fmla="*/ 1653149 h 3073915"/>
              <a:gd name="connsiteX6" fmla="*/ 6855745 w 6855745"/>
              <a:gd name="connsiteY6" fmla="*/ 1653149 h 3073915"/>
              <a:gd name="connsiteX7" fmla="*/ 6855745 w 6855745"/>
              <a:gd name="connsiteY7" fmla="*/ 2361641 h 3073915"/>
              <a:gd name="connsiteX8" fmla="*/ 6855745 w 6855745"/>
              <a:gd name="connsiteY8" fmla="*/ 2833969 h 3073915"/>
              <a:gd name="connsiteX9" fmla="*/ 3323285 w 6855745"/>
              <a:gd name="connsiteY9" fmla="*/ 2833969 h 3073915"/>
              <a:gd name="connsiteX10" fmla="*/ 3085465 w 6855745"/>
              <a:gd name="connsiteY10" fmla="*/ 3073915 h 3073915"/>
              <a:gd name="connsiteX11" fmla="*/ 2819024 w 6855745"/>
              <a:gd name="connsiteY11" fmla="*/ 2843494 h 3073915"/>
              <a:gd name="connsiteX12" fmla="*/ 0 w 6855745"/>
              <a:gd name="connsiteY12" fmla="*/ 2833969 h 3073915"/>
              <a:gd name="connsiteX13" fmla="*/ 0 w 6855745"/>
              <a:gd name="connsiteY13" fmla="*/ 2361641 h 3073915"/>
              <a:gd name="connsiteX14" fmla="*/ 0 w 6855745"/>
              <a:gd name="connsiteY14" fmla="*/ 1653149 h 3073915"/>
              <a:gd name="connsiteX15" fmla="*/ 0 w 6855745"/>
              <a:gd name="connsiteY15" fmla="*/ 1653149 h 3073915"/>
              <a:gd name="connsiteX16" fmla="*/ 0 w 6855745"/>
              <a:gd name="connsiteY16" fmla="*/ 0 h 3073915"/>
              <a:gd name="connsiteX0" fmla="*/ 0 w 6855745"/>
              <a:gd name="connsiteY0" fmla="*/ 0 h 3073915"/>
              <a:gd name="connsiteX1" fmla="*/ 1142624 w 6855745"/>
              <a:gd name="connsiteY1" fmla="*/ 0 h 3073915"/>
              <a:gd name="connsiteX2" fmla="*/ 1142624 w 6855745"/>
              <a:gd name="connsiteY2" fmla="*/ 0 h 3073915"/>
              <a:gd name="connsiteX3" fmla="*/ 2856560 w 6855745"/>
              <a:gd name="connsiteY3" fmla="*/ 0 h 3073915"/>
              <a:gd name="connsiteX4" fmla="*/ 6855745 w 6855745"/>
              <a:gd name="connsiteY4" fmla="*/ 0 h 3073915"/>
              <a:gd name="connsiteX5" fmla="*/ 6855745 w 6855745"/>
              <a:gd name="connsiteY5" fmla="*/ 1653149 h 3073915"/>
              <a:gd name="connsiteX6" fmla="*/ 6855745 w 6855745"/>
              <a:gd name="connsiteY6" fmla="*/ 1653149 h 3073915"/>
              <a:gd name="connsiteX7" fmla="*/ 6855745 w 6855745"/>
              <a:gd name="connsiteY7" fmla="*/ 2361641 h 3073915"/>
              <a:gd name="connsiteX8" fmla="*/ 6855745 w 6855745"/>
              <a:gd name="connsiteY8" fmla="*/ 2833969 h 3073915"/>
              <a:gd name="connsiteX9" fmla="*/ 3323285 w 6855745"/>
              <a:gd name="connsiteY9" fmla="*/ 2833969 h 3073915"/>
              <a:gd name="connsiteX10" fmla="*/ 3085465 w 6855745"/>
              <a:gd name="connsiteY10" fmla="*/ 3073915 h 3073915"/>
              <a:gd name="connsiteX11" fmla="*/ 2819024 w 6855745"/>
              <a:gd name="connsiteY11" fmla="*/ 2843494 h 3073915"/>
              <a:gd name="connsiteX12" fmla="*/ 0 w 6855745"/>
              <a:gd name="connsiteY12" fmla="*/ 2833969 h 3073915"/>
              <a:gd name="connsiteX13" fmla="*/ 0 w 6855745"/>
              <a:gd name="connsiteY13" fmla="*/ 2361641 h 3073915"/>
              <a:gd name="connsiteX14" fmla="*/ 0 w 6855745"/>
              <a:gd name="connsiteY14" fmla="*/ 1653149 h 3073915"/>
              <a:gd name="connsiteX15" fmla="*/ 0 w 6855745"/>
              <a:gd name="connsiteY15" fmla="*/ 1653149 h 3073915"/>
              <a:gd name="connsiteX16" fmla="*/ 0 w 6855745"/>
              <a:gd name="connsiteY16" fmla="*/ 0 h 3073915"/>
              <a:gd name="connsiteX0" fmla="*/ 0 w 6855745"/>
              <a:gd name="connsiteY0" fmla="*/ 0 h 3140590"/>
              <a:gd name="connsiteX1" fmla="*/ 1142624 w 6855745"/>
              <a:gd name="connsiteY1" fmla="*/ 0 h 3140590"/>
              <a:gd name="connsiteX2" fmla="*/ 1142624 w 6855745"/>
              <a:gd name="connsiteY2" fmla="*/ 0 h 3140590"/>
              <a:gd name="connsiteX3" fmla="*/ 2856560 w 6855745"/>
              <a:gd name="connsiteY3" fmla="*/ 0 h 3140590"/>
              <a:gd name="connsiteX4" fmla="*/ 6855745 w 6855745"/>
              <a:gd name="connsiteY4" fmla="*/ 0 h 3140590"/>
              <a:gd name="connsiteX5" fmla="*/ 6855745 w 6855745"/>
              <a:gd name="connsiteY5" fmla="*/ 1653149 h 3140590"/>
              <a:gd name="connsiteX6" fmla="*/ 6855745 w 6855745"/>
              <a:gd name="connsiteY6" fmla="*/ 1653149 h 3140590"/>
              <a:gd name="connsiteX7" fmla="*/ 6855745 w 6855745"/>
              <a:gd name="connsiteY7" fmla="*/ 2361641 h 3140590"/>
              <a:gd name="connsiteX8" fmla="*/ 6855745 w 6855745"/>
              <a:gd name="connsiteY8" fmla="*/ 2833969 h 3140590"/>
              <a:gd name="connsiteX9" fmla="*/ 3323285 w 6855745"/>
              <a:gd name="connsiteY9" fmla="*/ 2833969 h 3140590"/>
              <a:gd name="connsiteX10" fmla="*/ 3761740 w 6855745"/>
              <a:gd name="connsiteY10" fmla="*/ 3140590 h 3140590"/>
              <a:gd name="connsiteX11" fmla="*/ 2819024 w 6855745"/>
              <a:gd name="connsiteY11" fmla="*/ 2843494 h 3140590"/>
              <a:gd name="connsiteX12" fmla="*/ 0 w 6855745"/>
              <a:gd name="connsiteY12" fmla="*/ 2833969 h 3140590"/>
              <a:gd name="connsiteX13" fmla="*/ 0 w 6855745"/>
              <a:gd name="connsiteY13" fmla="*/ 2361641 h 3140590"/>
              <a:gd name="connsiteX14" fmla="*/ 0 w 6855745"/>
              <a:gd name="connsiteY14" fmla="*/ 1653149 h 3140590"/>
              <a:gd name="connsiteX15" fmla="*/ 0 w 6855745"/>
              <a:gd name="connsiteY15" fmla="*/ 1653149 h 3140590"/>
              <a:gd name="connsiteX16" fmla="*/ 0 w 6855745"/>
              <a:gd name="connsiteY16" fmla="*/ 0 h 3140590"/>
              <a:gd name="connsiteX0" fmla="*/ 0 w 6855745"/>
              <a:gd name="connsiteY0" fmla="*/ 0 h 3140590"/>
              <a:gd name="connsiteX1" fmla="*/ 1142624 w 6855745"/>
              <a:gd name="connsiteY1" fmla="*/ 0 h 3140590"/>
              <a:gd name="connsiteX2" fmla="*/ 1142624 w 6855745"/>
              <a:gd name="connsiteY2" fmla="*/ 0 h 3140590"/>
              <a:gd name="connsiteX3" fmla="*/ 2856560 w 6855745"/>
              <a:gd name="connsiteY3" fmla="*/ 0 h 3140590"/>
              <a:gd name="connsiteX4" fmla="*/ 6855745 w 6855745"/>
              <a:gd name="connsiteY4" fmla="*/ 0 h 3140590"/>
              <a:gd name="connsiteX5" fmla="*/ 6855745 w 6855745"/>
              <a:gd name="connsiteY5" fmla="*/ 1653149 h 3140590"/>
              <a:gd name="connsiteX6" fmla="*/ 6855745 w 6855745"/>
              <a:gd name="connsiteY6" fmla="*/ 1653149 h 3140590"/>
              <a:gd name="connsiteX7" fmla="*/ 6855745 w 6855745"/>
              <a:gd name="connsiteY7" fmla="*/ 2361641 h 3140590"/>
              <a:gd name="connsiteX8" fmla="*/ 6855745 w 6855745"/>
              <a:gd name="connsiteY8" fmla="*/ 2833969 h 3140590"/>
              <a:gd name="connsiteX9" fmla="*/ 4056710 w 6855745"/>
              <a:gd name="connsiteY9" fmla="*/ 2833969 h 3140590"/>
              <a:gd name="connsiteX10" fmla="*/ 3761740 w 6855745"/>
              <a:gd name="connsiteY10" fmla="*/ 3140590 h 3140590"/>
              <a:gd name="connsiteX11" fmla="*/ 2819024 w 6855745"/>
              <a:gd name="connsiteY11" fmla="*/ 2843494 h 3140590"/>
              <a:gd name="connsiteX12" fmla="*/ 0 w 6855745"/>
              <a:gd name="connsiteY12" fmla="*/ 2833969 h 3140590"/>
              <a:gd name="connsiteX13" fmla="*/ 0 w 6855745"/>
              <a:gd name="connsiteY13" fmla="*/ 2361641 h 3140590"/>
              <a:gd name="connsiteX14" fmla="*/ 0 w 6855745"/>
              <a:gd name="connsiteY14" fmla="*/ 1653149 h 3140590"/>
              <a:gd name="connsiteX15" fmla="*/ 0 w 6855745"/>
              <a:gd name="connsiteY15" fmla="*/ 1653149 h 3140590"/>
              <a:gd name="connsiteX16" fmla="*/ 0 w 6855745"/>
              <a:gd name="connsiteY16" fmla="*/ 0 h 3140590"/>
              <a:gd name="connsiteX0" fmla="*/ 0 w 6855745"/>
              <a:gd name="connsiteY0" fmla="*/ 0 h 3140590"/>
              <a:gd name="connsiteX1" fmla="*/ 1142624 w 6855745"/>
              <a:gd name="connsiteY1" fmla="*/ 0 h 3140590"/>
              <a:gd name="connsiteX2" fmla="*/ 1142624 w 6855745"/>
              <a:gd name="connsiteY2" fmla="*/ 0 h 3140590"/>
              <a:gd name="connsiteX3" fmla="*/ 2856560 w 6855745"/>
              <a:gd name="connsiteY3" fmla="*/ 0 h 3140590"/>
              <a:gd name="connsiteX4" fmla="*/ 6855745 w 6855745"/>
              <a:gd name="connsiteY4" fmla="*/ 0 h 3140590"/>
              <a:gd name="connsiteX5" fmla="*/ 6855745 w 6855745"/>
              <a:gd name="connsiteY5" fmla="*/ 1653149 h 3140590"/>
              <a:gd name="connsiteX6" fmla="*/ 6855745 w 6855745"/>
              <a:gd name="connsiteY6" fmla="*/ 1653149 h 3140590"/>
              <a:gd name="connsiteX7" fmla="*/ 6855745 w 6855745"/>
              <a:gd name="connsiteY7" fmla="*/ 2361641 h 3140590"/>
              <a:gd name="connsiteX8" fmla="*/ 6855745 w 6855745"/>
              <a:gd name="connsiteY8" fmla="*/ 2833969 h 3140590"/>
              <a:gd name="connsiteX9" fmla="*/ 4056710 w 6855745"/>
              <a:gd name="connsiteY9" fmla="*/ 2833969 h 3140590"/>
              <a:gd name="connsiteX10" fmla="*/ 3761740 w 6855745"/>
              <a:gd name="connsiteY10" fmla="*/ 3140590 h 3140590"/>
              <a:gd name="connsiteX11" fmla="*/ 3447674 w 6855745"/>
              <a:gd name="connsiteY11" fmla="*/ 2853019 h 3140590"/>
              <a:gd name="connsiteX12" fmla="*/ 0 w 6855745"/>
              <a:gd name="connsiteY12" fmla="*/ 2833969 h 3140590"/>
              <a:gd name="connsiteX13" fmla="*/ 0 w 6855745"/>
              <a:gd name="connsiteY13" fmla="*/ 2361641 h 3140590"/>
              <a:gd name="connsiteX14" fmla="*/ 0 w 6855745"/>
              <a:gd name="connsiteY14" fmla="*/ 1653149 h 3140590"/>
              <a:gd name="connsiteX15" fmla="*/ 0 w 6855745"/>
              <a:gd name="connsiteY15" fmla="*/ 1653149 h 3140590"/>
              <a:gd name="connsiteX16" fmla="*/ 0 w 6855745"/>
              <a:gd name="connsiteY16" fmla="*/ 0 h 3140590"/>
              <a:gd name="connsiteX0" fmla="*/ 0 w 6855745"/>
              <a:gd name="connsiteY0" fmla="*/ 0 h 3140590"/>
              <a:gd name="connsiteX1" fmla="*/ 1142624 w 6855745"/>
              <a:gd name="connsiteY1" fmla="*/ 0 h 3140590"/>
              <a:gd name="connsiteX2" fmla="*/ 1142624 w 6855745"/>
              <a:gd name="connsiteY2" fmla="*/ 0 h 3140590"/>
              <a:gd name="connsiteX3" fmla="*/ 2856560 w 6855745"/>
              <a:gd name="connsiteY3" fmla="*/ 0 h 3140590"/>
              <a:gd name="connsiteX4" fmla="*/ 6855745 w 6855745"/>
              <a:gd name="connsiteY4" fmla="*/ 0 h 3140590"/>
              <a:gd name="connsiteX5" fmla="*/ 6855745 w 6855745"/>
              <a:gd name="connsiteY5" fmla="*/ 1653149 h 3140590"/>
              <a:gd name="connsiteX6" fmla="*/ 6855745 w 6855745"/>
              <a:gd name="connsiteY6" fmla="*/ 1653149 h 3140590"/>
              <a:gd name="connsiteX7" fmla="*/ 6855745 w 6855745"/>
              <a:gd name="connsiteY7" fmla="*/ 2361641 h 3140590"/>
              <a:gd name="connsiteX8" fmla="*/ 6855745 w 6855745"/>
              <a:gd name="connsiteY8" fmla="*/ 2833969 h 3140590"/>
              <a:gd name="connsiteX9" fmla="*/ 3675710 w 6855745"/>
              <a:gd name="connsiteY9" fmla="*/ 2833969 h 3140590"/>
              <a:gd name="connsiteX10" fmla="*/ 3761740 w 6855745"/>
              <a:gd name="connsiteY10" fmla="*/ 3140590 h 3140590"/>
              <a:gd name="connsiteX11" fmla="*/ 3447674 w 6855745"/>
              <a:gd name="connsiteY11" fmla="*/ 2853019 h 3140590"/>
              <a:gd name="connsiteX12" fmla="*/ 0 w 6855745"/>
              <a:gd name="connsiteY12" fmla="*/ 2833969 h 3140590"/>
              <a:gd name="connsiteX13" fmla="*/ 0 w 6855745"/>
              <a:gd name="connsiteY13" fmla="*/ 2361641 h 3140590"/>
              <a:gd name="connsiteX14" fmla="*/ 0 w 6855745"/>
              <a:gd name="connsiteY14" fmla="*/ 1653149 h 3140590"/>
              <a:gd name="connsiteX15" fmla="*/ 0 w 6855745"/>
              <a:gd name="connsiteY15" fmla="*/ 1653149 h 3140590"/>
              <a:gd name="connsiteX16" fmla="*/ 0 w 6855745"/>
              <a:gd name="connsiteY16" fmla="*/ 0 h 3140590"/>
              <a:gd name="connsiteX0" fmla="*/ 0 w 6855745"/>
              <a:gd name="connsiteY0" fmla="*/ 0 h 3140590"/>
              <a:gd name="connsiteX1" fmla="*/ 1142624 w 6855745"/>
              <a:gd name="connsiteY1" fmla="*/ 0 h 3140590"/>
              <a:gd name="connsiteX2" fmla="*/ 1142624 w 6855745"/>
              <a:gd name="connsiteY2" fmla="*/ 0 h 3140590"/>
              <a:gd name="connsiteX3" fmla="*/ 2856560 w 6855745"/>
              <a:gd name="connsiteY3" fmla="*/ 0 h 3140590"/>
              <a:gd name="connsiteX4" fmla="*/ 6855745 w 6855745"/>
              <a:gd name="connsiteY4" fmla="*/ 0 h 3140590"/>
              <a:gd name="connsiteX5" fmla="*/ 6855745 w 6855745"/>
              <a:gd name="connsiteY5" fmla="*/ 1653149 h 3140590"/>
              <a:gd name="connsiteX6" fmla="*/ 6855745 w 6855745"/>
              <a:gd name="connsiteY6" fmla="*/ 1653149 h 3140590"/>
              <a:gd name="connsiteX7" fmla="*/ 6855745 w 6855745"/>
              <a:gd name="connsiteY7" fmla="*/ 2361641 h 3140590"/>
              <a:gd name="connsiteX8" fmla="*/ 6855745 w 6855745"/>
              <a:gd name="connsiteY8" fmla="*/ 2833969 h 3140590"/>
              <a:gd name="connsiteX9" fmla="*/ 3675710 w 6855745"/>
              <a:gd name="connsiteY9" fmla="*/ 2833969 h 3140590"/>
              <a:gd name="connsiteX10" fmla="*/ 3761740 w 6855745"/>
              <a:gd name="connsiteY10" fmla="*/ 3140590 h 3140590"/>
              <a:gd name="connsiteX11" fmla="*/ 3093344 w 6855745"/>
              <a:gd name="connsiteY11" fmla="*/ 2841589 h 3140590"/>
              <a:gd name="connsiteX12" fmla="*/ 0 w 6855745"/>
              <a:gd name="connsiteY12" fmla="*/ 2833969 h 3140590"/>
              <a:gd name="connsiteX13" fmla="*/ 0 w 6855745"/>
              <a:gd name="connsiteY13" fmla="*/ 2361641 h 3140590"/>
              <a:gd name="connsiteX14" fmla="*/ 0 w 6855745"/>
              <a:gd name="connsiteY14" fmla="*/ 1653149 h 3140590"/>
              <a:gd name="connsiteX15" fmla="*/ 0 w 6855745"/>
              <a:gd name="connsiteY15" fmla="*/ 1653149 h 3140590"/>
              <a:gd name="connsiteX16" fmla="*/ 0 w 6855745"/>
              <a:gd name="connsiteY16" fmla="*/ 0 h 3140590"/>
              <a:gd name="connsiteX0" fmla="*/ 0 w 6855745"/>
              <a:gd name="connsiteY0" fmla="*/ 0 h 3106300"/>
              <a:gd name="connsiteX1" fmla="*/ 1142624 w 6855745"/>
              <a:gd name="connsiteY1" fmla="*/ 0 h 3106300"/>
              <a:gd name="connsiteX2" fmla="*/ 1142624 w 6855745"/>
              <a:gd name="connsiteY2" fmla="*/ 0 h 3106300"/>
              <a:gd name="connsiteX3" fmla="*/ 2856560 w 6855745"/>
              <a:gd name="connsiteY3" fmla="*/ 0 h 3106300"/>
              <a:gd name="connsiteX4" fmla="*/ 6855745 w 6855745"/>
              <a:gd name="connsiteY4" fmla="*/ 0 h 3106300"/>
              <a:gd name="connsiteX5" fmla="*/ 6855745 w 6855745"/>
              <a:gd name="connsiteY5" fmla="*/ 1653149 h 3106300"/>
              <a:gd name="connsiteX6" fmla="*/ 6855745 w 6855745"/>
              <a:gd name="connsiteY6" fmla="*/ 1653149 h 3106300"/>
              <a:gd name="connsiteX7" fmla="*/ 6855745 w 6855745"/>
              <a:gd name="connsiteY7" fmla="*/ 2361641 h 3106300"/>
              <a:gd name="connsiteX8" fmla="*/ 6855745 w 6855745"/>
              <a:gd name="connsiteY8" fmla="*/ 2833969 h 3106300"/>
              <a:gd name="connsiteX9" fmla="*/ 3675710 w 6855745"/>
              <a:gd name="connsiteY9" fmla="*/ 2833969 h 3106300"/>
              <a:gd name="connsiteX10" fmla="*/ 3403600 w 6855745"/>
              <a:gd name="connsiteY10" fmla="*/ 3106300 h 3106300"/>
              <a:gd name="connsiteX11" fmla="*/ 3093344 w 6855745"/>
              <a:gd name="connsiteY11" fmla="*/ 2841589 h 3106300"/>
              <a:gd name="connsiteX12" fmla="*/ 0 w 6855745"/>
              <a:gd name="connsiteY12" fmla="*/ 2833969 h 3106300"/>
              <a:gd name="connsiteX13" fmla="*/ 0 w 6855745"/>
              <a:gd name="connsiteY13" fmla="*/ 2361641 h 3106300"/>
              <a:gd name="connsiteX14" fmla="*/ 0 w 6855745"/>
              <a:gd name="connsiteY14" fmla="*/ 1653149 h 3106300"/>
              <a:gd name="connsiteX15" fmla="*/ 0 w 6855745"/>
              <a:gd name="connsiteY15" fmla="*/ 1653149 h 3106300"/>
              <a:gd name="connsiteX16" fmla="*/ 0 w 6855745"/>
              <a:gd name="connsiteY16" fmla="*/ 0 h 310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5745" h="3106300">
                <a:moveTo>
                  <a:pt x="0" y="0"/>
                </a:moveTo>
                <a:lnTo>
                  <a:pt x="1142624" y="0"/>
                </a:lnTo>
                <a:lnTo>
                  <a:pt x="1142624" y="0"/>
                </a:lnTo>
                <a:lnTo>
                  <a:pt x="2856560" y="0"/>
                </a:lnTo>
                <a:lnTo>
                  <a:pt x="6855745" y="0"/>
                </a:lnTo>
                <a:lnTo>
                  <a:pt x="6855745" y="1653149"/>
                </a:lnTo>
                <a:lnTo>
                  <a:pt x="6855745" y="1653149"/>
                </a:lnTo>
                <a:lnTo>
                  <a:pt x="6855745" y="2361641"/>
                </a:lnTo>
                <a:lnTo>
                  <a:pt x="6855745" y="2833969"/>
                </a:lnTo>
                <a:lnTo>
                  <a:pt x="3675710" y="2833969"/>
                </a:lnTo>
                <a:lnTo>
                  <a:pt x="3403600" y="3106300"/>
                </a:lnTo>
                <a:lnTo>
                  <a:pt x="3093344" y="2841589"/>
                </a:lnTo>
                <a:lnTo>
                  <a:pt x="0" y="2833969"/>
                </a:lnTo>
                <a:lnTo>
                  <a:pt x="0" y="2361641"/>
                </a:lnTo>
                <a:lnTo>
                  <a:pt x="0" y="1653149"/>
                </a:lnTo>
                <a:lnTo>
                  <a:pt x="0" y="1653149"/>
                </a:lnTo>
                <a:lnTo>
                  <a:pt x="0" y="0"/>
                </a:lnTo>
                <a:close/>
              </a:path>
            </a:pathLst>
          </a:custGeom>
          <a:blipFill>
            <a:blip r:embed="rId3"/>
            <a:srcRect/>
            <a:stretch>
              <a:fillRect t="-26752" b="-2055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567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65CC3-1ADF-04F5-CD8B-F5BA9282A7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5B8D9B6-3140-03FC-9BA4-6B8DC7A6F0DD}"/>
              </a:ext>
            </a:extLst>
          </p:cNvPr>
          <p:cNvSpPr txBox="1"/>
          <p:nvPr/>
        </p:nvSpPr>
        <p:spPr>
          <a:xfrm>
            <a:off x="2504831" y="546272"/>
            <a:ext cx="6639169" cy="1200329"/>
          </a:xfrm>
          <a:prstGeom prst="rect">
            <a:avLst/>
          </a:prstGeom>
          <a:noFill/>
        </p:spPr>
        <p:txBody>
          <a:bodyPr wrap="square" lIns="91440" tIns="45720" rIns="91440" bIns="45720" rtlCol="0" anchor="b">
            <a:spAutoFit/>
          </a:bodyPr>
          <a:lstStyle/>
          <a:p>
            <a:pPr algn="r"/>
            <a:r>
              <a:rPr lang="en-US" sz="3600" b="1" dirty="0"/>
              <a:t>Types of Discrepancies</a:t>
            </a:r>
          </a:p>
          <a:p>
            <a:pPr algn="ctr"/>
            <a:endParaRPr lang="en-US" sz="3600" b="1" dirty="0">
              <a:solidFill>
                <a:srgbClr val="000000"/>
              </a:solidFill>
              <a:latin typeface="Calibri"/>
              <a:ea typeface="+mj-ea"/>
              <a:cs typeface="Calibri"/>
            </a:endParaRPr>
          </a:p>
        </p:txBody>
      </p:sp>
      <p:sp>
        <p:nvSpPr>
          <p:cNvPr id="3" name="TextBox 2">
            <a:extLst>
              <a:ext uri="{FF2B5EF4-FFF2-40B4-BE49-F238E27FC236}">
                <a16:creationId xmlns:a16="http://schemas.microsoft.com/office/drawing/2014/main" id="{BDAE1E84-B53C-04E2-09BE-42470E521F26}"/>
              </a:ext>
            </a:extLst>
          </p:cNvPr>
          <p:cNvSpPr txBox="1"/>
          <p:nvPr/>
        </p:nvSpPr>
        <p:spPr>
          <a:xfrm>
            <a:off x="10791" y="1844256"/>
            <a:ext cx="9133209" cy="4893647"/>
          </a:xfrm>
          <a:prstGeom prst="rect">
            <a:avLst/>
          </a:prstGeom>
          <a:noFill/>
        </p:spPr>
        <p:txBody>
          <a:bodyPr wrap="square" lIns="91440" tIns="45720" rIns="91440" bIns="45720" rtlCol="0" anchor="t">
            <a:spAutoFit/>
          </a:bodyPr>
          <a:lstStyle/>
          <a:p>
            <a:pPr marL="347345" lvl="1" indent="-342900">
              <a:buFont typeface="Arial" panose="020B0604020202020204" pitchFamily="34" charset="0"/>
              <a:buChar char="•"/>
            </a:pPr>
            <a:r>
              <a:rPr lang="en-US" sz="2400" i="1" u="sng" dirty="0"/>
              <a:t>3 types of discrepancies:</a:t>
            </a:r>
          </a:p>
          <a:p>
            <a:pPr marL="4445" lvl="1"/>
            <a:endParaRPr lang="en-US" sz="2400" i="1" u="sng" dirty="0"/>
          </a:p>
          <a:p>
            <a:pPr marL="347345" lvl="1" indent="-342900">
              <a:buFont typeface="Arial" panose="020B0604020202020204" pitchFamily="34" charset="0"/>
              <a:buChar char="•"/>
            </a:pPr>
            <a:r>
              <a:rPr lang="en-US" sz="2400" i="1" u="sng" dirty="0"/>
              <a:t>Condition Code </a:t>
            </a:r>
            <a:r>
              <a:rPr lang="en-US" sz="2400" dirty="0"/>
              <a:t>– the asset is physically counted in a different condition code compared to CAV RP.</a:t>
            </a:r>
            <a:endParaRPr lang="en-US" dirty="0">
              <a:cs typeface="Calibri" panose="020F0502020204030204"/>
            </a:endParaRPr>
          </a:p>
          <a:p>
            <a:pPr marL="804545" lvl="2" indent="-347345">
              <a:buFont typeface="Arial" panose="020B0604020202020204" pitchFamily="34" charset="0"/>
              <a:buChar char="•"/>
            </a:pPr>
            <a:r>
              <a:rPr lang="en-US" sz="2000" b="1" dirty="0"/>
              <a:t>Ex</a:t>
            </a:r>
            <a:r>
              <a:rPr lang="en-US" sz="2000" dirty="0"/>
              <a:t>. Two M condition units were physically counted, CAV RP has one M condition units and one F condition unit.</a:t>
            </a:r>
            <a:endParaRPr lang="en-US" sz="2000" dirty="0">
              <a:cs typeface="Calibri"/>
            </a:endParaRPr>
          </a:p>
          <a:p>
            <a:pPr marL="1200150" lvl="2" indent="-285750">
              <a:buFont typeface="Arial" panose="020B0604020202020204" pitchFamily="34" charset="0"/>
              <a:buChar char="•"/>
            </a:pPr>
            <a:endParaRPr lang="en-US" sz="2000" dirty="0"/>
          </a:p>
          <a:p>
            <a:pPr marL="347345" lvl="1" indent="-342900">
              <a:buFont typeface="Arial" panose="020B0604020202020204" pitchFamily="34" charset="0"/>
              <a:buChar char="•"/>
            </a:pPr>
            <a:r>
              <a:rPr lang="en-US" sz="2400" i="1" u="sng" dirty="0"/>
              <a:t>Overage</a:t>
            </a:r>
            <a:r>
              <a:rPr lang="en-US" sz="2400" dirty="0"/>
              <a:t> –More units are physically counted than what is reported in CAV RP.</a:t>
            </a:r>
            <a:endParaRPr lang="en-US" sz="2400" dirty="0">
              <a:cs typeface="Calibri"/>
            </a:endParaRPr>
          </a:p>
          <a:p>
            <a:pPr marL="804545" lvl="2" indent="-347345">
              <a:buFont typeface="Arial" panose="020B0604020202020204" pitchFamily="34" charset="0"/>
              <a:buChar char="•"/>
            </a:pPr>
            <a:r>
              <a:rPr lang="en-US" sz="2000" b="1" dirty="0"/>
              <a:t>Ex</a:t>
            </a:r>
            <a:r>
              <a:rPr lang="en-US" sz="2000" dirty="0"/>
              <a:t>. Two F condition units physically counted; CAV RP shows only one unit.</a:t>
            </a:r>
            <a:endParaRPr lang="en-US" sz="2000" dirty="0">
              <a:cs typeface="Calibri"/>
            </a:endParaRPr>
          </a:p>
          <a:p>
            <a:pPr lvl="2"/>
            <a:endParaRPr lang="en-US" sz="2000" dirty="0">
              <a:cs typeface="Calibri"/>
            </a:endParaRPr>
          </a:p>
          <a:p>
            <a:pPr marL="347345" lvl="1" indent="-342900">
              <a:buFont typeface="Arial" panose="020B0604020202020204" pitchFamily="34" charset="0"/>
              <a:buChar char="•"/>
            </a:pPr>
            <a:r>
              <a:rPr lang="en-US" sz="2400" i="1" u="sng" dirty="0"/>
              <a:t>Shortage</a:t>
            </a:r>
            <a:r>
              <a:rPr lang="en-US" sz="2400" dirty="0"/>
              <a:t> – Less units are physically counted than what is reported in CAV RP.</a:t>
            </a:r>
            <a:endParaRPr lang="en-US" sz="2400" dirty="0">
              <a:cs typeface="Calibri"/>
            </a:endParaRPr>
          </a:p>
          <a:p>
            <a:pPr marL="804545" lvl="2" indent="-347345">
              <a:buFont typeface="Arial" panose="020B0604020202020204" pitchFamily="34" charset="0"/>
              <a:buChar char="•"/>
            </a:pPr>
            <a:r>
              <a:rPr lang="en-US" sz="2000" b="1" dirty="0"/>
              <a:t>Ex</a:t>
            </a:r>
            <a:r>
              <a:rPr lang="en-US" sz="2000" dirty="0"/>
              <a:t>. Two F condition units were physically counted; CAV RP shows three units.</a:t>
            </a:r>
            <a:endParaRPr lang="en-US" sz="2000" dirty="0">
              <a:cs typeface="Calibri"/>
            </a:endParaRPr>
          </a:p>
        </p:txBody>
      </p:sp>
    </p:spTree>
    <p:extLst>
      <p:ext uri="{BB962C8B-B14F-4D97-AF65-F5344CB8AC3E}">
        <p14:creationId xmlns:p14="http://schemas.microsoft.com/office/powerpoint/2010/main" val="141879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DC55353-764C-74B4-0D90-757209CB8C65}"/>
              </a:ext>
            </a:extLst>
          </p:cNvPr>
          <p:cNvPicPr>
            <a:picLocks noChangeAspect="1"/>
          </p:cNvPicPr>
          <p:nvPr/>
        </p:nvPicPr>
        <p:blipFill>
          <a:blip r:embed="rId2"/>
          <a:stretch>
            <a:fillRect/>
          </a:stretch>
        </p:blipFill>
        <p:spPr>
          <a:xfrm>
            <a:off x="-14884" y="2995604"/>
            <a:ext cx="9144000" cy="2261704"/>
          </a:xfrm>
          <a:prstGeom prst="rect">
            <a:avLst/>
          </a:prstGeom>
        </p:spPr>
      </p:pic>
      <p:sp>
        <p:nvSpPr>
          <p:cNvPr id="2" name="TextBox 1"/>
          <p:cNvSpPr txBox="1"/>
          <p:nvPr/>
        </p:nvSpPr>
        <p:spPr>
          <a:xfrm>
            <a:off x="2438400" y="556518"/>
            <a:ext cx="6705600" cy="646331"/>
          </a:xfrm>
          <a:prstGeom prst="rect">
            <a:avLst/>
          </a:prstGeom>
          <a:noFill/>
        </p:spPr>
        <p:txBody>
          <a:bodyPr wrap="square" lIns="91440" tIns="45720" rIns="91440" bIns="45720" rtlCol="0" anchor="t">
            <a:spAutoFit/>
          </a:bodyPr>
          <a:lstStyle/>
          <a:p>
            <a:pPr algn="r"/>
            <a:r>
              <a:rPr lang="en-US" sz="3600" b="1" dirty="0"/>
              <a:t>Discrepancy Tracker Example Tab</a:t>
            </a:r>
          </a:p>
        </p:txBody>
      </p:sp>
      <p:grpSp>
        <p:nvGrpSpPr>
          <p:cNvPr id="19" name="Group 18">
            <a:extLst>
              <a:ext uri="{FF2B5EF4-FFF2-40B4-BE49-F238E27FC236}">
                <a16:creationId xmlns:a16="http://schemas.microsoft.com/office/drawing/2014/main" id="{58F7DB4A-E57C-D74E-B816-13A5C890BC7A}"/>
              </a:ext>
            </a:extLst>
          </p:cNvPr>
          <p:cNvGrpSpPr/>
          <p:nvPr/>
        </p:nvGrpSpPr>
        <p:grpSpPr>
          <a:xfrm>
            <a:off x="6368604" y="1484315"/>
            <a:ext cx="2605026" cy="1606763"/>
            <a:chOff x="3421295" y="1437583"/>
            <a:chExt cx="2794571" cy="1725710"/>
          </a:xfrm>
        </p:grpSpPr>
        <p:sp>
          <p:nvSpPr>
            <p:cNvPr id="10" name="TextBox 9">
              <a:extLst>
                <a:ext uri="{FF2B5EF4-FFF2-40B4-BE49-F238E27FC236}">
                  <a16:creationId xmlns:a16="http://schemas.microsoft.com/office/drawing/2014/main" id="{9EAD2448-7A3A-BABC-EFF1-E1F8585B6DCF}"/>
                </a:ext>
              </a:extLst>
            </p:cNvPr>
            <p:cNvSpPr txBox="1"/>
            <p:nvPr/>
          </p:nvSpPr>
          <p:spPr>
            <a:xfrm>
              <a:off x="3421295" y="1437583"/>
              <a:ext cx="2794571" cy="991683"/>
            </a:xfrm>
            <a:prstGeom prst="rect">
              <a:avLst/>
            </a:prstGeom>
            <a:noFill/>
          </p:spPr>
          <p:txBody>
            <a:bodyPr wrap="square">
              <a:spAutoFit/>
            </a:bodyPr>
            <a:lstStyle/>
            <a:p>
              <a:pPr marL="285750" indent="-285750">
                <a:buFont typeface="Arial" panose="020B0604020202020204" pitchFamily="34" charset="0"/>
                <a:buChar char="•"/>
              </a:pPr>
              <a:r>
                <a:rPr lang="en-US" dirty="0"/>
                <a:t>Serial # and Discrepancy Description </a:t>
              </a:r>
              <a:r>
                <a:rPr lang="en-US" b="1" u="sng" dirty="0"/>
                <a:t>must </a:t>
              </a:r>
              <a:r>
                <a:rPr lang="en-US" dirty="0"/>
                <a:t>be detailed.</a:t>
              </a:r>
              <a:endParaRPr lang="en-US" dirty="0">
                <a:cs typeface="Calibri"/>
              </a:endParaRPr>
            </a:p>
          </p:txBody>
        </p:sp>
        <p:pic>
          <p:nvPicPr>
            <p:cNvPr id="11" name="Picture 10">
              <a:extLst>
                <a:ext uri="{FF2B5EF4-FFF2-40B4-BE49-F238E27FC236}">
                  <a16:creationId xmlns:a16="http://schemas.microsoft.com/office/drawing/2014/main" id="{D6D78B5B-3B77-A776-BDE7-5712E8DEC072}"/>
                </a:ext>
              </a:extLst>
            </p:cNvPr>
            <p:cNvPicPr>
              <a:picLocks noChangeAspect="1"/>
            </p:cNvPicPr>
            <p:nvPr/>
          </p:nvPicPr>
          <p:blipFill>
            <a:blip r:embed="rId3"/>
            <a:stretch>
              <a:fillRect/>
            </a:stretch>
          </p:blipFill>
          <p:spPr>
            <a:xfrm rot="5400000" flipV="1">
              <a:off x="3912864" y="2756172"/>
              <a:ext cx="502529" cy="311713"/>
            </a:xfrm>
            <a:prstGeom prst="rect">
              <a:avLst/>
            </a:prstGeom>
          </p:spPr>
        </p:pic>
      </p:grpSp>
      <p:grpSp>
        <p:nvGrpSpPr>
          <p:cNvPr id="22" name="Group 21">
            <a:extLst>
              <a:ext uri="{FF2B5EF4-FFF2-40B4-BE49-F238E27FC236}">
                <a16:creationId xmlns:a16="http://schemas.microsoft.com/office/drawing/2014/main" id="{C963BC4B-3FA7-5D58-3A33-A02DC256A63D}"/>
              </a:ext>
            </a:extLst>
          </p:cNvPr>
          <p:cNvGrpSpPr/>
          <p:nvPr/>
        </p:nvGrpSpPr>
        <p:grpSpPr>
          <a:xfrm>
            <a:off x="110653" y="5058079"/>
            <a:ext cx="8799815" cy="1725394"/>
            <a:chOff x="110652" y="4938251"/>
            <a:chExt cx="8799815" cy="1725394"/>
          </a:xfrm>
        </p:grpSpPr>
        <p:sp>
          <p:nvSpPr>
            <p:cNvPr id="7" name="TextBox 6">
              <a:extLst>
                <a:ext uri="{FF2B5EF4-FFF2-40B4-BE49-F238E27FC236}">
                  <a16:creationId xmlns:a16="http://schemas.microsoft.com/office/drawing/2014/main" id="{71F994DD-3130-304B-FBA0-E807ECE85563}"/>
                </a:ext>
              </a:extLst>
            </p:cNvPr>
            <p:cNvSpPr txBox="1"/>
            <p:nvPr/>
          </p:nvSpPr>
          <p:spPr>
            <a:xfrm>
              <a:off x="110652" y="5340206"/>
              <a:ext cx="8799815" cy="1323439"/>
            </a:xfrm>
            <a:prstGeom prst="rect">
              <a:avLst/>
            </a:prstGeom>
            <a:noFill/>
          </p:spPr>
          <p:txBody>
            <a:bodyPr wrap="square">
              <a:spAutoFit/>
            </a:bodyPr>
            <a:lstStyle/>
            <a:p>
              <a:pPr marL="285750" indent="-285750">
                <a:buFont typeface="Arial" panose="020B0604020202020204" pitchFamily="34" charset="0"/>
                <a:buChar char="•"/>
              </a:pPr>
              <a:r>
                <a:rPr lang="en-US" sz="2000" dirty="0">
                  <a:cs typeface="Calibri"/>
                </a:rPr>
                <a:t>For the discrepancy quantity, you must enter the difference between CAV-RP and what was physically counted.</a:t>
              </a:r>
            </a:p>
            <a:p>
              <a:pPr marL="742950" lvl="1" indent="-285750">
                <a:buFont typeface="Arial" panose="020B0604020202020204" pitchFamily="34" charset="0"/>
                <a:buChar char="•"/>
              </a:pPr>
              <a:r>
                <a:rPr lang="en-US" sz="2000" dirty="0">
                  <a:cs typeface="Calibri"/>
                </a:rPr>
                <a:t>Overage = (+)</a:t>
              </a:r>
            </a:p>
            <a:p>
              <a:pPr marL="742950" lvl="1" indent="-285750">
                <a:buFont typeface="Arial" panose="020B0604020202020204" pitchFamily="34" charset="0"/>
                <a:buChar char="•"/>
              </a:pPr>
              <a:r>
                <a:rPr lang="en-US" sz="2000" dirty="0">
                  <a:cs typeface="Calibri"/>
                </a:rPr>
                <a:t>Shortage = (-)</a:t>
              </a:r>
            </a:p>
          </p:txBody>
        </p:sp>
        <p:pic>
          <p:nvPicPr>
            <p:cNvPr id="18" name="Picture 17">
              <a:extLst>
                <a:ext uri="{FF2B5EF4-FFF2-40B4-BE49-F238E27FC236}">
                  <a16:creationId xmlns:a16="http://schemas.microsoft.com/office/drawing/2014/main" id="{C7EA3B07-BDAC-B880-FFEA-BB681933881D}"/>
                </a:ext>
              </a:extLst>
            </p:cNvPr>
            <p:cNvPicPr>
              <a:picLocks noChangeAspect="1"/>
            </p:cNvPicPr>
            <p:nvPr/>
          </p:nvPicPr>
          <p:blipFill>
            <a:blip r:embed="rId3"/>
            <a:stretch>
              <a:fillRect/>
            </a:stretch>
          </p:blipFill>
          <p:spPr>
            <a:xfrm rot="16200000">
              <a:off x="8446926" y="5070245"/>
              <a:ext cx="527988" cy="264000"/>
            </a:xfrm>
            <a:prstGeom prst="rect">
              <a:avLst/>
            </a:prstGeom>
          </p:spPr>
        </p:pic>
      </p:grpSp>
      <p:grpSp>
        <p:nvGrpSpPr>
          <p:cNvPr id="32" name="Group 31">
            <a:extLst>
              <a:ext uri="{FF2B5EF4-FFF2-40B4-BE49-F238E27FC236}">
                <a16:creationId xmlns:a16="http://schemas.microsoft.com/office/drawing/2014/main" id="{75081EA1-5FDB-8D58-336D-64B01FC35EEE}"/>
              </a:ext>
            </a:extLst>
          </p:cNvPr>
          <p:cNvGrpSpPr/>
          <p:nvPr/>
        </p:nvGrpSpPr>
        <p:grpSpPr>
          <a:xfrm>
            <a:off x="3034820" y="1480690"/>
            <a:ext cx="3179863" cy="1611023"/>
            <a:chOff x="3034820" y="1480690"/>
            <a:chExt cx="3179863" cy="1611023"/>
          </a:xfrm>
        </p:grpSpPr>
        <p:sp>
          <p:nvSpPr>
            <p:cNvPr id="13" name="TextBox 12">
              <a:extLst>
                <a:ext uri="{FF2B5EF4-FFF2-40B4-BE49-F238E27FC236}">
                  <a16:creationId xmlns:a16="http://schemas.microsoft.com/office/drawing/2014/main" id="{3CF1A831-FB04-43AE-D3C5-C7BB5437038B}"/>
                </a:ext>
              </a:extLst>
            </p:cNvPr>
            <p:cNvSpPr txBox="1"/>
            <p:nvPr/>
          </p:nvSpPr>
          <p:spPr>
            <a:xfrm>
              <a:off x="3034820" y="1480690"/>
              <a:ext cx="3179863" cy="1200329"/>
            </a:xfrm>
            <a:prstGeom prst="rect">
              <a:avLst/>
            </a:prstGeom>
            <a:noFill/>
          </p:spPr>
          <p:txBody>
            <a:bodyPr wrap="square">
              <a:spAutoFit/>
            </a:bodyPr>
            <a:lstStyle/>
            <a:p>
              <a:pPr marL="285750" indent="-285750">
                <a:buFont typeface="Arial" panose="020B0604020202020204" pitchFamily="34" charset="0"/>
                <a:buChar char="•"/>
              </a:pPr>
              <a:r>
                <a:rPr lang="en-US" dirty="0">
                  <a:cs typeface="Calibri"/>
                </a:rPr>
                <a:t>Reporting System quantity is from CAV RP, actual quantity is the physical number of units on site.</a:t>
              </a:r>
            </a:p>
          </p:txBody>
        </p:sp>
        <p:pic>
          <p:nvPicPr>
            <p:cNvPr id="14" name="Picture 13">
              <a:extLst>
                <a:ext uri="{FF2B5EF4-FFF2-40B4-BE49-F238E27FC236}">
                  <a16:creationId xmlns:a16="http://schemas.microsoft.com/office/drawing/2014/main" id="{AFD89256-B7B9-97B6-4836-93CD3B771719}"/>
                </a:ext>
              </a:extLst>
            </p:cNvPr>
            <p:cNvPicPr>
              <a:picLocks noChangeAspect="1"/>
            </p:cNvPicPr>
            <p:nvPr/>
          </p:nvPicPr>
          <p:blipFill>
            <a:blip r:embed="rId3"/>
            <a:stretch>
              <a:fillRect/>
            </a:stretch>
          </p:blipFill>
          <p:spPr>
            <a:xfrm rot="16200000" flipH="1" flipV="1">
              <a:off x="4669109" y="2721255"/>
              <a:ext cx="467891" cy="273025"/>
            </a:xfrm>
            <a:prstGeom prst="rect">
              <a:avLst/>
            </a:prstGeom>
          </p:spPr>
        </p:pic>
        <p:pic>
          <p:nvPicPr>
            <p:cNvPr id="30" name="Picture 29">
              <a:extLst>
                <a:ext uri="{FF2B5EF4-FFF2-40B4-BE49-F238E27FC236}">
                  <a16:creationId xmlns:a16="http://schemas.microsoft.com/office/drawing/2014/main" id="{F1D1E592-53DA-CCF2-C0ED-6D5FC24ADA99}"/>
                </a:ext>
              </a:extLst>
            </p:cNvPr>
            <p:cNvPicPr>
              <a:picLocks noChangeAspect="1"/>
            </p:cNvPicPr>
            <p:nvPr/>
          </p:nvPicPr>
          <p:blipFill>
            <a:blip r:embed="rId3"/>
            <a:stretch>
              <a:fillRect/>
            </a:stretch>
          </p:blipFill>
          <p:spPr>
            <a:xfrm rot="16200000" flipH="1" flipV="1">
              <a:off x="3243459" y="2720617"/>
              <a:ext cx="467891" cy="273024"/>
            </a:xfrm>
            <a:prstGeom prst="rect">
              <a:avLst/>
            </a:prstGeom>
          </p:spPr>
        </p:pic>
      </p:grpSp>
      <p:grpSp>
        <p:nvGrpSpPr>
          <p:cNvPr id="34" name="Group 33">
            <a:extLst>
              <a:ext uri="{FF2B5EF4-FFF2-40B4-BE49-F238E27FC236}">
                <a16:creationId xmlns:a16="http://schemas.microsoft.com/office/drawing/2014/main" id="{6CF87156-BD12-0B3E-D0B0-E66AC56F759F}"/>
              </a:ext>
            </a:extLst>
          </p:cNvPr>
          <p:cNvGrpSpPr/>
          <p:nvPr/>
        </p:nvGrpSpPr>
        <p:grpSpPr>
          <a:xfrm>
            <a:off x="110653" y="1482108"/>
            <a:ext cx="3179863" cy="1570694"/>
            <a:chOff x="110653" y="1482108"/>
            <a:chExt cx="3179863" cy="1570694"/>
          </a:xfrm>
        </p:grpSpPr>
        <p:sp>
          <p:nvSpPr>
            <p:cNvPr id="31" name="TextBox 30">
              <a:extLst>
                <a:ext uri="{FF2B5EF4-FFF2-40B4-BE49-F238E27FC236}">
                  <a16:creationId xmlns:a16="http://schemas.microsoft.com/office/drawing/2014/main" id="{BC741668-74C1-F973-2594-593AD0C30561}"/>
                </a:ext>
              </a:extLst>
            </p:cNvPr>
            <p:cNvSpPr txBox="1"/>
            <p:nvPr/>
          </p:nvSpPr>
          <p:spPr>
            <a:xfrm>
              <a:off x="110653" y="1482108"/>
              <a:ext cx="3179863" cy="1200329"/>
            </a:xfrm>
            <a:prstGeom prst="rect">
              <a:avLst/>
            </a:prstGeom>
            <a:noFill/>
          </p:spPr>
          <p:txBody>
            <a:bodyPr wrap="square">
              <a:spAutoFit/>
            </a:bodyPr>
            <a:lstStyle/>
            <a:p>
              <a:pPr marL="285750" indent="-285750">
                <a:buFont typeface="Arial" panose="020B0604020202020204" pitchFamily="34" charset="0"/>
                <a:buChar char="•"/>
              </a:pPr>
              <a:r>
                <a:rPr lang="en-US" dirty="0">
                  <a:cs typeface="Calibri"/>
                </a:rPr>
                <a:t>Reporting System condition code is from CAV RP, actual condition code is the condition code on site.</a:t>
              </a:r>
            </a:p>
          </p:txBody>
        </p:sp>
        <p:pic>
          <p:nvPicPr>
            <p:cNvPr id="33" name="Picture 32">
              <a:extLst>
                <a:ext uri="{FF2B5EF4-FFF2-40B4-BE49-F238E27FC236}">
                  <a16:creationId xmlns:a16="http://schemas.microsoft.com/office/drawing/2014/main" id="{81135EF9-2B96-2753-C528-021A16B422BA}"/>
                </a:ext>
              </a:extLst>
            </p:cNvPr>
            <p:cNvPicPr>
              <a:picLocks noChangeAspect="1"/>
            </p:cNvPicPr>
            <p:nvPr/>
          </p:nvPicPr>
          <p:blipFill>
            <a:blip r:embed="rId3"/>
            <a:stretch>
              <a:fillRect/>
            </a:stretch>
          </p:blipFill>
          <p:spPr>
            <a:xfrm rot="16200000" flipH="1" flipV="1">
              <a:off x="1859684" y="2701800"/>
              <a:ext cx="428981" cy="273024"/>
            </a:xfrm>
            <a:prstGeom prst="rect">
              <a:avLst/>
            </a:prstGeom>
          </p:spPr>
        </p:pic>
      </p:grpSp>
    </p:spTree>
    <p:extLst>
      <p:ext uri="{BB962C8B-B14F-4D97-AF65-F5344CB8AC3E}">
        <p14:creationId xmlns:p14="http://schemas.microsoft.com/office/powerpoint/2010/main" val="91929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19B7-7B48-AD39-71A5-96130CEC97E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FBDDADB-EFEC-1F1C-F6DE-2166420F276B}"/>
              </a:ext>
            </a:extLst>
          </p:cNvPr>
          <p:cNvSpPr txBox="1"/>
          <p:nvPr/>
        </p:nvSpPr>
        <p:spPr>
          <a:xfrm>
            <a:off x="2502993" y="-24727"/>
            <a:ext cx="6629400" cy="1200329"/>
          </a:xfrm>
          <a:prstGeom prst="rect">
            <a:avLst/>
          </a:prstGeom>
          <a:noFill/>
        </p:spPr>
        <p:txBody>
          <a:bodyPr wrap="square" lIns="91440" tIns="45720" rIns="91440" bIns="45720" rtlCol="0" anchor="t">
            <a:spAutoFit/>
          </a:bodyPr>
          <a:lstStyle/>
          <a:p>
            <a:pPr algn="ctr"/>
            <a:r>
              <a:rPr lang="en-US" sz="3600" b="1">
                <a:cs typeface="Calibri"/>
              </a:rPr>
              <a:t>Discrepancy Tracker Tab Continued</a:t>
            </a:r>
          </a:p>
        </p:txBody>
      </p:sp>
      <p:sp>
        <p:nvSpPr>
          <p:cNvPr id="7" name="TextBox 6">
            <a:extLst>
              <a:ext uri="{FF2B5EF4-FFF2-40B4-BE49-F238E27FC236}">
                <a16:creationId xmlns:a16="http://schemas.microsoft.com/office/drawing/2014/main" id="{6BC534DF-A0D0-6F3F-B0FD-344E6C2B9520}"/>
              </a:ext>
            </a:extLst>
          </p:cNvPr>
          <p:cNvSpPr txBox="1"/>
          <p:nvPr/>
        </p:nvSpPr>
        <p:spPr>
          <a:xfrm>
            <a:off x="53124" y="3769207"/>
            <a:ext cx="9080499"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endParaRPr lang="en-US" sz="2000" dirty="0">
              <a:cs typeface="Calibri" panose="020F0502020204030204"/>
            </a:endParaRPr>
          </a:p>
          <a:p>
            <a:pPr marL="347345" lvl="1" indent="-342900">
              <a:buFont typeface="Arial" panose="020B0604020202020204" pitchFamily="34" charset="0"/>
              <a:buChar char="•"/>
            </a:pPr>
            <a:r>
              <a:rPr lang="en-US" sz="2400" i="1" dirty="0">
                <a:cs typeface="Calibri" panose="020F0502020204030204"/>
              </a:rPr>
              <a:t>Causative Research Conducted, Discrepancy Resolved, </a:t>
            </a:r>
            <a:r>
              <a:rPr lang="en-US" sz="2400" dirty="0">
                <a:cs typeface="Calibri" panose="020F0502020204030204"/>
              </a:rPr>
              <a:t>and </a:t>
            </a:r>
            <a:r>
              <a:rPr lang="en-US" sz="2400" i="1" dirty="0">
                <a:cs typeface="Calibri" panose="020F0502020204030204"/>
              </a:rPr>
              <a:t>Inventory Adjustment Processed</a:t>
            </a:r>
            <a:r>
              <a:rPr lang="en-US" sz="2400" dirty="0">
                <a:cs typeface="Calibri" panose="020F0502020204030204"/>
              </a:rPr>
              <a:t> can be answered </a:t>
            </a:r>
            <a:r>
              <a:rPr lang="en-US" sz="2400" b="1" dirty="0">
                <a:cs typeface="Calibri" panose="020F0502020204030204"/>
              </a:rPr>
              <a:t>YES</a:t>
            </a:r>
            <a:r>
              <a:rPr lang="en-US" sz="2400" dirty="0">
                <a:cs typeface="Calibri" panose="020F0502020204030204"/>
              </a:rPr>
              <a:t> if the site is able to correct the discrepancy and make any necessary adjustments upon submitting the template. </a:t>
            </a:r>
          </a:p>
          <a:p>
            <a:pPr marL="347345" lvl="1" indent="-342900">
              <a:buFont typeface="Arial" panose="020B0604020202020204" pitchFamily="34" charset="0"/>
              <a:buChar char="•"/>
            </a:pPr>
            <a:r>
              <a:rPr lang="en-US" sz="2400" dirty="0">
                <a:cs typeface="Calibri" panose="020F0502020204030204"/>
              </a:rPr>
              <a:t>If answered </a:t>
            </a:r>
            <a:r>
              <a:rPr lang="en-US" sz="2400" b="1" dirty="0">
                <a:cs typeface="Calibri" panose="020F0502020204030204"/>
              </a:rPr>
              <a:t>NO</a:t>
            </a:r>
            <a:r>
              <a:rPr lang="en-US" sz="2400" dirty="0">
                <a:cs typeface="Calibri" panose="020F0502020204030204"/>
              </a:rPr>
              <a:t>, a new template will need to be submitted once the discrepancy is resolved.</a:t>
            </a:r>
          </a:p>
          <a:p>
            <a:pPr marL="347345" lvl="1" indent="-342900">
              <a:buFont typeface="Arial" panose="020B0604020202020204" pitchFamily="34" charset="0"/>
              <a:buChar char="•"/>
            </a:pPr>
            <a:r>
              <a:rPr lang="en-US" sz="2400" dirty="0">
                <a:cs typeface="Calibri" panose="020F0502020204030204"/>
              </a:rPr>
              <a:t>If Discrepancy Resolved is blank, means No.</a:t>
            </a:r>
          </a:p>
          <a:p>
            <a:pPr marL="4445" lvl="1"/>
            <a:endParaRPr lang="en-US" sz="2400" dirty="0">
              <a:cs typeface="Calibri" panose="020F0502020204030204"/>
            </a:endParaRPr>
          </a:p>
        </p:txBody>
      </p:sp>
      <p:pic>
        <p:nvPicPr>
          <p:cNvPr id="3" name="Picture 2">
            <a:extLst>
              <a:ext uri="{FF2B5EF4-FFF2-40B4-BE49-F238E27FC236}">
                <a16:creationId xmlns:a16="http://schemas.microsoft.com/office/drawing/2014/main" id="{EE7EE3CC-8FF3-A7BE-BAE9-9EF2BDBDDA70}"/>
              </a:ext>
            </a:extLst>
          </p:cNvPr>
          <p:cNvPicPr>
            <a:picLocks noChangeAspect="1"/>
          </p:cNvPicPr>
          <p:nvPr/>
        </p:nvPicPr>
        <p:blipFill rotWithShape="1">
          <a:blip r:embed="rId3"/>
          <a:srcRect l="34979" t="64606" r="13854" b="25697"/>
          <a:stretch/>
        </p:blipFill>
        <p:spPr>
          <a:xfrm>
            <a:off x="236465" y="2766323"/>
            <a:ext cx="8690186" cy="938224"/>
          </a:xfrm>
          <a:prstGeom prst="rect">
            <a:avLst/>
          </a:prstGeom>
        </p:spPr>
      </p:pic>
      <p:sp>
        <p:nvSpPr>
          <p:cNvPr id="4" name="TextBox 3">
            <a:extLst>
              <a:ext uri="{FF2B5EF4-FFF2-40B4-BE49-F238E27FC236}">
                <a16:creationId xmlns:a16="http://schemas.microsoft.com/office/drawing/2014/main" id="{705DC95F-7A8B-5F43-469D-3C015E45E5BF}"/>
              </a:ext>
            </a:extLst>
          </p:cNvPr>
          <p:cNvSpPr txBox="1"/>
          <p:nvPr/>
        </p:nvSpPr>
        <p:spPr>
          <a:xfrm>
            <a:off x="53124" y="2182100"/>
            <a:ext cx="9122249" cy="46166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t>The Reporting System/BLA needs to be entered "CAV-RP." </a:t>
            </a:r>
          </a:p>
        </p:txBody>
      </p:sp>
      <p:pic>
        <p:nvPicPr>
          <p:cNvPr id="8" name="Picture 7">
            <a:extLst>
              <a:ext uri="{FF2B5EF4-FFF2-40B4-BE49-F238E27FC236}">
                <a16:creationId xmlns:a16="http://schemas.microsoft.com/office/drawing/2014/main" id="{0BC6E0F1-D0E2-846E-D5B7-0B9F5DA9C3FC}"/>
              </a:ext>
            </a:extLst>
          </p:cNvPr>
          <p:cNvPicPr>
            <a:picLocks noChangeAspect="1"/>
          </p:cNvPicPr>
          <p:nvPr/>
        </p:nvPicPr>
        <p:blipFill>
          <a:blip r:embed="rId4"/>
          <a:stretch>
            <a:fillRect/>
          </a:stretch>
        </p:blipFill>
        <p:spPr>
          <a:xfrm>
            <a:off x="236465" y="1593184"/>
            <a:ext cx="5628128" cy="351758"/>
          </a:xfrm>
          <a:prstGeom prst="rect">
            <a:avLst/>
          </a:prstGeom>
        </p:spPr>
      </p:pic>
    </p:spTree>
    <p:extLst>
      <p:ext uri="{BB962C8B-B14F-4D97-AF65-F5344CB8AC3E}">
        <p14:creationId xmlns:p14="http://schemas.microsoft.com/office/powerpoint/2010/main" val="384526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8615" y="459192"/>
            <a:ext cx="6742688" cy="656446"/>
          </a:xfrm>
          <a:prstGeom prst="rect">
            <a:avLst/>
          </a:prstGeom>
          <a:noFill/>
        </p:spPr>
        <p:txBody>
          <a:bodyPr wrap="square" lIns="91440" tIns="45720" rIns="91440" bIns="45720" rtlCol="0" anchor="t">
            <a:spAutoFit/>
          </a:bodyPr>
          <a:lstStyle/>
          <a:p>
            <a:pPr algn="ctr"/>
            <a:r>
              <a:rPr lang="en-US" sz="3600" b="1"/>
              <a:t>Inventory Plan Example Tab</a:t>
            </a:r>
            <a:endParaRPr lang="en-US" sz="3600" b="1">
              <a:cs typeface="Calibri" panose="020F0502020204030204"/>
            </a:endParaRPr>
          </a:p>
        </p:txBody>
      </p:sp>
      <p:sp>
        <p:nvSpPr>
          <p:cNvPr id="3" name="TextBox 2"/>
          <p:cNvSpPr txBox="1"/>
          <p:nvPr/>
        </p:nvSpPr>
        <p:spPr>
          <a:xfrm>
            <a:off x="228600" y="1371600"/>
            <a:ext cx="8801100" cy="646331"/>
          </a:xfrm>
          <a:prstGeom prst="rect">
            <a:avLst/>
          </a:prstGeom>
          <a:noFill/>
        </p:spPr>
        <p:txBody>
          <a:bodyPr wrap="square" rtlCol="0">
            <a:spAutoFit/>
          </a:bodyPr>
          <a:lstStyle/>
          <a:p>
            <a:endParaRPr lang="en-US"/>
          </a:p>
          <a:p>
            <a:pPr marL="285750" indent="-285750">
              <a:buFontTx/>
              <a:buChar char="-"/>
            </a:pPr>
            <a:endParaRPr lang="en-US"/>
          </a:p>
        </p:txBody>
      </p:sp>
      <p:sp>
        <p:nvSpPr>
          <p:cNvPr id="6" name="TextBox 5"/>
          <p:cNvSpPr txBox="1"/>
          <p:nvPr/>
        </p:nvSpPr>
        <p:spPr>
          <a:xfrm>
            <a:off x="59182" y="4708867"/>
            <a:ext cx="9032155" cy="1046440"/>
          </a:xfrm>
          <a:prstGeom prst="rect">
            <a:avLst/>
          </a:prstGeom>
          <a:noFill/>
        </p:spPr>
        <p:txBody>
          <a:bodyPr wrap="square" lIns="0" tIns="0" rIns="0" bIns="0" rtlCol="0" anchor="t">
            <a:spAutoFit/>
          </a:bodyPr>
          <a:lstStyle/>
          <a:p>
            <a:pPr marL="285750" indent="-285750">
              <a:buFont typeface="Arial" panose="020B0604020202020204" pitchFamily="34" charset="0"/>
              <a:buChar char="•"/>
            </a:pPr>
            <a:r>
              <a:rPr lang="en-US" sz="2400" dirty="0"/>
              <a:t>The Storage Locations Planned to be Inventoried by Month should match the # of Physical Locations on the </a:t>
            </a:r>
            <a:r>
              <a:rPr lang="en-US" sz="2400" i="1" dirty="0"/>
              <a:t>Monthly Report tab</a:t>
            </a:r>
            <a:r>
              <a:rPr lang="en-US" sz="2400" dirty="0"/>
              <a:t>. </a:t>
            </a:r>
            <a:endParaRPr lang="en-US" sz="2400" dirty="0">
              <a:cs typeface="Calibri" panose="020F0502020204030204"/>
            </a:endParaRPr>
          </a:p>
          <a:p>
            <a:pPr marL="742950" lvl="1" indent="-285750">
              <a:buFont typeface="Arial" panose="020B0604020202020204" pitchFamily="34" charset="0"/>
              <a:buChar char="•"/>
            </a:pPr>
            <a:r>
              <a:rPr lang="en-US" sz="2000" i="1" dirty="0">
                <a:cs typeface="Calibri"/>
              </a:rPr>
              <a:t>The tab must show 100% if physical count is completed.</a:t>
            </a:r>
          </a:p>
        </p:txBody>
      </p:sp>
      <p:grpSp>
        <p:nvGrpSpPr>
          <p:cNvPr id="9" name="Group 8">
            <a:extLst>
              <a:ext uri="{FF2B5EF4-FFF2-40B4-BE49-F238E27FC236}">
                <a16:creationId xmlns:a16="http://schemas.microsoft.com/office/drawing/2014/main" id="{849FB597-45E1-6F37-6A6A-F253F7645EA3}"/>
              </a:ext>
            </a:extLst>
          </p:cNvPr>
          <p:cNvGrpSpPr/>
          <p:nvPr/>
        </p:nvGrpSpPr>
        <p:grpSpPr>
          <a:xfrm>
            <a:off x="61056" y="1432291"/>
            <a:ext cx="9029353" cy="3120701"/>
            <a:chOff x="61056" y="1432291"/>
            <a:chExt cx="9029353" cy="3120701"/>
          </a:xfrm>
        </p:grpSpPr>
        <p:grpSp>
          <p:nvGrpSpPr>
            <p:cNvPr id="7" name="Group 6">
              <a:extLst>
                <a:ext uri="{FF2B5EF4-FFF2-40B4-BE49-F238E27FC236}">
                  <a16:creationId xmlns:a16="http://schemas.microsoft.com/office/drawing/2014/main" id="{B96B6955-1343-6E9F-FFB1-555465F22B6A}"/>
                </a:ext>
              </a:extLst>
            </p:cNvPr>
            <p:cNvGrpSpPr/>
            <p:nvPr/>
          </p:nvGrpSpPr>
          <p:grpSpPr>
            <a:xfrm>
              <a:off x="61056" y="1432291"/>
              <a:ext cx="9029353" cy="3120701"/>
              <a:chOff x="61056" y="1432291"/>
              <a:chExt cx="9029353" cy="3120701"/>
            </a:xfrm>
          </p:grpSpPr>
          <p:pic>
            <p:nvPicPr>
              <p:cNvPr id="5" name="Picture 4"/>
              <p:cNvPicPr>
                <a:picLocks noChangeAspect="1"/>
              </p:cNvPicPr>
              <p:nvPr/>
            </p:nvPicPr>
            <p:blipFill rotWithShape="1">
              <a:blip r:embed="rId3"/>
              <a:srcRect l="2645" t="35036" r="24007" b="30285"/>
              <a:stretch/>
            </p:blipFill>
            <p:spPr>
              <a:xfrm>
                <a:off x="61056" y="1432291"/>
                <a:ext cx="9029353" cy="3120701"/>
              </a:xfrm>
              <a:prstGeom prst="rect">
                <a:avLst/>
              </a:prstGeom>
            </p:spPr>
          </p:pic>
          <p:sp>
            <p:nvSpPr>
              <p:cNvPr id="4" name="Oval 3">
                <a:extLst>
                  <a:ext uri="{FF2B5EF4-FFF2-40B4-BE49-F238E27FC236}">
                    <a16:creationId xmlns:a16="http://schemas.microsoft.com/office/drawing/2014/main" id="{04B3E5C5-0B09-4695-FA1B-3627AC4619C2}"/>
                  </a:ext>
                </a:extLst>
              </p:cNvPr>
              <p:cNvSpPr/>
              <p:nvPr/>
            </p:nvSpPr>
            <p:spPr>
              <a:xfrm>
                <a:off x="8445946" y="4148043"/>
                <a:ext cx="640080" cy="40494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pSp>
        <p:sp>
          <p:nvSpPr>
            <p:cNvPr id="8" name="Oval 7">
              <a:extLst>
                <a:ext uri="{FF2B5EF4-FFF2-40B4-BE49-F238E27FC236}">
                  <a16:creationId xmlns:a16="http://schemas.microsoft.com/office/drawing/2014/main" id="{43F9EAED-2389-BC21-C588-2F69970A47D0}"/>
                </a:ext>
              </a:extLst>
            </p:cNvPr>
            <p:cNvSpPr/>
            <p:nvPr/>
          </p:nvSpPr>
          <p:spPr>
            <a:xfrm>
              <a:off x="1222625" y="2518374"/>
              <a:ext cx="688368" cy="491954"/>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533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90999" y="-4720"/>
            <a:ext cx="6560617" cy="646331"/>
          </a:xfrm>
          <a:prstGeom prst="rect">
            <a:avLst/>
          </a:prstGeom>
        </p:spPr>
        <p:txBody>
          <a:bodyPr wrap="square" lIns="91440" tIns="45720" rIns="91440" bIns="45720" anchor="t">
            <a:spAutoFit/>
          </a:bodyPr>
          <a:lstStyle/>
          <a:p>
            <a:pPr algn="ctr"/>
            <a:r>
              <a:rPr lang="en-US" sz="3600" b="1" dirty="0"/>
              <a:t>UMM (NIINs) Listing Tab Example</a:t>
            </a:r>
          </a:p>
        </p:txBody>
      </p:sp>
      <p:sp>
        <p:nvSpPr>
          <p:cNvPr id="6" name="TextBox 5"/>
          <p:cNvSpPr txBox="1"/>
          <p:nvPr/>
        </p:nvSpPr>
        <p:spPr>
          <a:xfrm>
            <a:off x="1" y="1799049"/>
            <a:ext cx="3305687" cy="483209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200" dirty="0"/>
              <a:t>The UMM (NIINs) Listing tab is where the physical count will be added. </a:t>
            </a:r>
          </a:p>
          <a:p>
            <a:pPr marL="285750" indent="-285750">
              <a:buFont typeface="Arial" panose="020B0604020202020204" pitchFamily="34" charset="0"/>
              <a:buChar char="•"/>
            </a:pPr>
            <a:r>
              <a:rPr lang="en-US" sz="2200" dirty="0"/>
              <a:t>The list consists of the day and month of the count, the NIIN (</a:t>
            </a:r>
            <a:r>
              <a:rPr lang="en-US" sz="2200" b="1" u="sng" dirty="0"/>
              <a:t>not</a:t>
            </a:r>
            <a:r>
              <a:rPr lang="en-US" sz="2200" dirty="0"/>
              <a:t> part number, no dashes), the condition code, and the number of assets physically counted by the site.</a:t>
            </a:r>
            <a:endParaRPr lang="en-US" sz="2200" dirty="0">
              <a:cs typeface="Calibri"/>
            </a:endParaRP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b="1" u="sng" dirty="0"/>
              <a:t>Every</a:t>
            </a:r>
            <a:r>
              <a:rPr lang="en-US" sz="2200" dirty="0"/>
              <a:t> NIIN and condition code must be added.</a:t>
            </a:r>
            <a:endParaRPr lang="en-US" sz="2200" dirty="0">
              <a:cs typeface="Calibri"/>
            </a:endParaRPr>
          </a:p>
        </p:txBody>
      </p:sp>
      <p:sp>
        <p:nvSpPr>
          <p:cNvPr id="2" name="TextBox 1">
            <a:extLst>
              <a:ext uri="{FF2B5EF4-FFF2-40B4-BE49-F238E27FC236}">
                <a16:creationId xmlns:a16="http://schemas.microsoft.com/office/drawing/2014/main" id="{1CA76464-6095-A93B-58A1-AEB2D72F1849}"/>
              </a:ext>
            </a:extLst>
          </p:cNvPr>
          <p:cNvSpPr txBox="1"/>
          <p:nvPr/>
        </p:nvSpPr>
        <p:spPr>
          <a:xfrm>
            <a:off x="3729519" y="5373384"/>
            <a:ext cx="4993241"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t>If a NIIN has more than one condition code, each must be listed out for each quantity </a:t>
            </a:r>
          </a:p>
        </p:txBody>
      </p:sp>
      <p:pic>
        <p:nvPicPr>
          <p:cNvPr id="7" name="Picture 6"/>
          <p:cNvPicPr>
            <a:picLocks noChangeAspect="1"/>
          </p:cNvPicPr>
          <p:nvPr/>
        </p:nvPicPr>
        <p:blipFill rotWithShape="1">
          <a:blip r:embed="rId2"/>
          <a:srcRect l="2248" t="29326" r="75619" b="56010"/>
          <a:stretch/>
        </p:blipFill>
        <p:spPr>
          <a:xfrm>
            <a:off x="3406131" y="1801205"/>
            <a:ext cx="5738067" cy="3302694"/>
          </a:xfrm>
          <a:prstGeom prst="rect">
            <a:avLst/>
          </a:prstGeom>
        </p:spPr>
      </p:pic>
      <p:sp>
        <p:nvSpPr>
          <p:cNvPr id="4" name="Rectangle 3">
            <a:extLst>
              <a:ext uri="{FF2B5EF4-FFF2-40B4-BE49-F238E27FC236}">
                <a16:creationId xmlns:a16="http://schemas.microsoft.com/office/drawing/2014/main" id="{513DBD6F-4EC2-0D3A-4362-213ADEE41054}"/>
              </a:ext>
            </a:extLst>
          </p:cNvPr>
          <p:cNvSpPr/>
          <p:nvPr/>
        </p:nvSpPr>
        <p:spPr>
          <a:xfrm>
            <a:off x="3426679" y="3821987"/>
            <a:ext cx="5645485" cy="647271"/>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60B4722-FCE9-5109-0B43-2929CDA63DED}"/>
              </a:ext>
            </a:extLst>
          </p:cNvPr>
          <p:cNvPicPr>
            <a:picLocks noChangeAspect="1"/>
          </p:cNvPicPr>
          <p:nvPr/>
        </p:nvPicPr>
        <p:blipFill>
          <a:blip r:embed="rId3"/>
          <a:stretch>
            <a:fillRect/>
          </a:stretch>
        </p:blipFill>
        <p:spPr>
          <a:xfrm rot="5400000" flipH="1">
            <a:off x="5162366" y="4846454"/>
            <a:ext cx="780837" cy="273024"/>
          </a:xfrm>
          <a:prstGeom prst="rect">
            <a:avLst/>
          </a:prstGeom>
        </p:spPr>
      </p:pic>
    </p:spTree>
    <p:extLst>
      <p:ext uri="{BB962C8B-B14F-4D97-AF65-F5344CB8AC3E}">
        <p14:creationId xmlns:p14="http://schemas.microsoft.com/office/powerpoint/2010/main" val="30871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5489" y="168584"/>
            <a:ext cx="6668511" cy="923330"/>
          </a:xfrm>
          <a:prstGeom prst="rect">
            <a:avLst/>
          </a:prstGeom>
          <a:noFill/>
        </p:spPr>
        <p:txBody>
          <a:bodyPr wrap="square" lIns="91440" tIns="45720" rIns="91440" bIns="45720" rtlCol="0" anchor="t">
            <a:spAutoFit/>
          </a:bodyPr>
          <a:lstStyle/>
          <a:p>
            <a:pPr algn="ctr"/>
            <a:r>
              <a:rPr lang="en-US" sz="3600" b="1"/>
              <a:t>Additional Notes</a:t>
            </a:r>
            <a:r>
              <a:rPr lang="en-US" sz="3600"/>
              <a:t> </a:t>
            </a:r>
            <a:endParaRPr lang="en-US" sz="3600">
              <a:cs typeface="Calibri"/>
            </a:endParaRPr>
          </a:p>
          <a:p>
            <a:endParaRPr lang="en-US"/>
          </a:p>
        </p:txBody>
      </p:sp>
      <p:sp>
        <p:nvSpPr>
          <p:cNvPr id="4" name="Rectangle 3"/>
          <p:cNvSpPr/>
          <p:nvPr/>
        </p:nvSpPr>
        <p:spPr>
          <a:xfrm>
            <a:off x="-1953" y="1384986"/>
            <a:ext cx="9148615" cy="4462760"/>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400" dirty="0"/>
              <a:t>Please do not delay sending the W2W submission!</a:t>
            </a:r>
          </a:p>
          <a:p>
            <a:pPr marL="800100" lvl="1" indent="-342900">
              <a:buFont typeface="Arial" panose="020B0604020202020204" pitchFamily="34" charset="0"/>
              <a:buChar char="•"/>
            </a:pPr>
            <a:r>
              <a:rPr lang="en-US" sz="2000" b="1" dirty="0"/>
              <a:t>EX</a:t>
            </a:r>
            <a:r>
              <a:rPr lang="en-US" sz="2000" dirty="0"/>
              <a:t>. If the count was completed in October, do not wait until February to submit. </a:t>
            </a:r>
            <a:endParaRPr lang="en-US" dirty="0"/>
          </a:p>
          <a:p>
            <a:pPr marL="800100" lvl="1" indent="-342900">
              <a:buFont typeface="Arial" panose="020B0604020202020204" pitchFamily="34" charset="0"/>
              <a:buChar char="•"/>
            </a:pPr>
            <a:endParaRPr lang="en-US" sz="2000" dirty="0">
              <a:cs typeface="Calibri"/>
            </a:endParaRPr>
          </a:p>
          <a:p>
            <a:pPr marL="342900" indent="-342900">
              <a:buFont typeface="Arial" panose="020B0604020202020204" pitchFamily="34" charset="0"/>
              <a:buChar char="•"/>
            </a:pPr>
            <a:r>
              <a:rPr lang="en-US" sz="2400" dirty="0"/>
              <a:t>A W2W count is only needed for one month for the fiscal year!</a:t>
            </a:r>
            <a:endParaRPr lang="en-US" sz="2400" dirty="0">
              <a:cs typeface="Calibri"/>
            </a:endParaRPr>
          </a:p>
          <a:p>
            <a:pPr marL="800100" lvl="1" indent="-342900">
              <a:buFont typeface="Arial" panose="020B0604020202020204" pitchFamily="34" charset="0"/>
              <a:buChar char="•"/>
            </a:pPr>
            <a:r>
              <a:rPr lang="en-US" sz="2000" dirty="0">
                <a:cs typeface="Calibri" panose="020F0502020204030204"/>
              </a:rPr>
              <a:t>Multiple submissions are not needed if you're </a:t>
            </a:r>
            <a:r>
              <a:rPr lang="en-US" sz="2000" b="1" u="sng" dirty="0">
                <a:cs typeface="Calibri" panose="020F0502020204030204"/>
              </a:rPr>
              <a:t>not</a:t>
            </a:r>
            <a:r>
              <a:rPr lang="en-US" sz="2000" dirty="0">
                <a:cs typeface="Calibri" panose="020F0502020204030204"/>
              </a:rPr>
              <a:t> completing a cycle count.</a:t>
            </a:r>
          </a:p>
          <a:p>
            <a:pPr marL="1257300" lvl="2" indent="-342900">
              <a:buFont typeface="Arial" panose="020B0604020202020204" pitchFamily="34" charset="0"/>
              <a:buChar char="•"/>
            </a:pPr>
            <a:r>
              <a:rPr lang="en-US" sz="2000" dirty="0"/>
              <a:t>if you submit the count for May, your W2W requirement is completed for the rest of the year. June, July, August, etc. does not need to be submitted.</a:t>
            </a:r>
            <a:endParaRPr lang="en-US" dirty="0">
              <a:cs typeface="Calibri"/>
            </a:endParaRPr>
          </a:p>
          <a:p>
            <a:pPr marL="800100" lvl="1" indent="-342900">
              <a:buFont typeface="Arial" panose="020B0604020202020204" pitchFamily="34" charset="0"/>
              <a:buChar char="•"/>
            </a:pPr>
            <a:endParaRPr lang="en-US" sz="2000" dirty="0"/>
          </a:p>
          <a:p>
            <a:pPr marL="342900" lvl="1" indent="-342900">
              <a:buFont typeface="Arial" panose="020B0604020202020204" pitchFamily="34" charset="0"/>
              <a:buChar char="•"/>
            </a:pPr>
            <a:r>
              <a:rPr lang="en-US" sz="2400" dirty="0"/>
              <a:t>We understand for the cycle counts how constant things are changing in CAV and CAV RP each day for some vendors. However, accuracy is of great importance. Please make sure the exact day is noted on the </a:t>
            </a:r>
            <a:r>
              <a:rPr lang="en-US" sz="2400" i="1" dirty="0"/>
              <a:t>Monthly Report </a:t>
            </a:r>
            <a:r>
              <a:rPr lang="en-US" sz="2400" dirty="0"/>
              <a:t>tab.</a:t>
            </a:r>
            <a:endParaRPr lang="en-US" sz="2400" dirty="0">
              <a:cs typeface="Calibri"/>
            </a:endParaRPr>
          </a:p>
        </p:txBody>
      </p:sp>
    </p:spTree>
    <p:extLst>
      <p:ext uri="{BB962C8B-B14F-4D97-AF65-F5344CB8AC3E}">
        <p14:creationId xmlns:p14="http://schemas.microsoft.com/office/powerpoint/2010/main" val="149213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 calcmode="lin" valueType="num">
                                      <p:cBhvr additive="base">
                                        <p:cTn id="1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FED531-CA42-EA96-63A4-8EC650A56CF8}"/>
              </a:ext>
            </a:extLst>
          </p:cNvPr>
          <p:cNvSpPr txBox="1"/>
          <p:nvPr/>
        </p:nvSpPr>
        <p:spPr>
          <a:xfrm>
            <a:off x="2457955" y="-1"/>
            <a:ext cx="668604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a:cs typeface="Calibri"/>
              </a:rPr>
              <a:t>Questions?</a:t>
            </a:r>
            <a:endParaRPr lang="en-US" sz="6600" b="1"/>
          </a:p>
        </p:txBody>
      </p:sp>
      <p:pic>
        <p:nvPicPr>
          <p:cNvPr id="3" name="Graphic 2" descr="Question Mark with solid fill">
            <a:extLst>
              <a:ext uri="{FF2B5EF4-FFF2-40B4-BE49-F238E27FC236}">
                <a16:creationId xmlns:a16="http://schemas.microsoft.com/office/drawing/2014/main" id="{8CEC885B-21E0-08F3-4109-49A5E20C5D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75924" y="1110632"/>
            <a:ext cx="6002267" cy="3908453"/>
          </a:xfrm>
          <a:prstGeom prst="rect">
            <a:avLst/>
          </a:prstGeom>
        </p:spPr>
      </p:pic>
      <p:sp>
        <p:nvSpPr>
          <p:cNvPr id="4" name="TextBox 3">
            <a:extLst>
              <a:ext uri="{FF2B5EF4-FFF2-40B4-BE49-F238E27FC236}">
                <a16:creationId xmlns:a16="http://schemas.microsoft.com/office/drawing/2014/main" id="{B694893D-067E-7900-1D12-1D85BFA4F8AA}"/>
              </a:ext>
            </a:extLst>
          </p:cNvPr>
          <p:cNvSpPr txBox="1"/>
          <p:nvPr/>
        </p:nvSpPr>
        <p:spPr>
          <a:xfrm>
            <a:off x="0" y="4478492"/>
            <a:ext cx="907319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W2W POCs:</a:t>
            </a:r>
          </a:p>
          <a:p>
            <a:r>
              <a:rPr lang="en-US" sz="2400" dirty="0">
                <a:ea typeface="+mn-lt"/>
                <a:cs typeface="+mn-lt"/>
                <a:hlinkClick r:id="rId4">
                  <a:extLst>
                    <a:ext uri="{A12FA001-AC4F-418D-AE19-62706E023703}">
                      <ahyp:hlinkClr xmlns:ahyp="http://schemas.microsoft.com/office/drawing/2018/hyperlinkcolor" val="tx"/>
                    </a:ext>
                  </a:extLst>
                </a:hlinkClick>
              </a:rPr>
              <a:t>kristy.a.ropars.civ@us.navy.mil</a:t>
            </a:r>
            <a:endParaRPr lang="en-US" sz="2400" dirty="0">
              <a:ea typeface="+mn-lt"/>
              <a:cs typeface="+mn-lt"/>
            </a:endParaRPr>
          </a:p>
          <a:p>
            <a:r>
              <a:rPr lang="en-US" sz="2400" dirty="0">
                <a:ea typeface="+mn-lt"/>
                <a:cs typeface="+mn-lt"/>
                <a:hlinkClick r:id="rId5"/>
              </a:rPr>
              <a:t>benjamin.j.beddis.civ@us.navy.mil</a:t>
            </a:r>
            <a:r>
              <a:rPr lang="en-US" sz="2400" dirty="0">
                <a:ea typeface="+mn-lt"/>
                <a:cs typeface="+mn-lt"/>
              </a:rPr>
              <a:t> (PHIL)</a:t>
            </a:r>
          </a:p>
          <a:p>
            <a:r>
              <a:rPr lang="en-US" sz="2400" dirty="0">
                <a:ea typeface="+mn-lt"/>
                <a:cs typeface="+mn-lt"/>
                <a:hlinkClick r:id="rId6"/>
              </a:rPr>
              <a:t>jared.y.perecman.civ@us.navy.mil</a:t>
            </a:r>
            <a:r>
              <a:rPr lang="en-US" sz="2400" dirty="0">
                <a:ea typeface="+mn-lt"/>
                <a:cs typeface="+mn-lt"/>
              </a:rPr>
              <a:t> (PHIL)</a:t>
            </a:r>
          </a:p>
          <a:p>
            <a:r>
              <a:rPr lang="en-US" sz="2400" dirty="0">
                <a:ea typeface="+mn-lt"/>
                <a:cs typeface="+mn-lt"/>
                <a:hlinkClick r:id="rId7"/>
              </a:rPr>
              <a:t>amy.s.rivera.civ@us.navy.mil</a:t>
            </a:r>
            <a:r>
              <a:rPr lang="en-US" sz="2400" dirty="0">
                <a:ea typeface="+mn-lt"/>
                <a:cs typeface="+mn-lt"/>
              </a:rPr>
              <a:t> (MECH)</a:t>
            </a:r>
          </a:p>
          <a:p>
            <a:r>
              <a:rPr lang="en-US" sz="2400" dirty="0">
                <a:ea typeface="+mn-lt"/>
                <a:cs typeface="+mn-lt"/>
                <a:hlinkClick r:id="rId8"/>
              </a:rPr>
              <a:t>sara.g.duggan.civ@us.navy.mil</a:t>
            </a:r>
            <a:r>
              <a:rPr lang="en-US" sz="2400" dirty="0">
                <a:ea typeface="+mn-lt"/>
                <a:cs typeface="+mn-lt"/>
              </a:rPr>
              <a:t> (MECH)</a:t>
            </a:r>
            <a:endParaRPr lang="en-US" sz="2400" dirty="0"/>
          </a:p>
          <a:p>
            <a:endParaRPr lang="en-US" dirty="0">
              <a:cs typeface="Calibri"/>
            </a:endParaRPr>
          </a:p>
        </p:txBody>
      </p:sp>
    </p:spTree>
    <p:extLst>
      <p:ext uri="{BB962C8B-B14F-4D97-AF65-F5344CB8AC3E}">
        <p14:creationId xmlns:p14="http://schemas.microsoft.com/office/powerpoint/2010/main" val="385922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0438" y="562718"/>
            <a:ext cx="6717064" cy="646331"/>
          </a:xfrm>
          <a:prstGeom prst="rect">
            <a:avLst/>
          </a:prstGeom>
          <a:noFill/>
        </p:spPr>
        <p:txBody>
          <a:bodyPr wrap="square" lIns="91440" tIns="45720" rIns="91440" bIns="45720" rtlCol="0" anchor="t">
            <a:spAutoFit/>
          </a:bodyPr>
          <a:lstStyle/>
          <a:p>
            <a:pPr algn="r"/>
            <a:r>
              <a:rPr lang="en-US" sz="3600" b="1" dirty="0"/>
              <a:t>What’s the W2W Process?</a:t>
            </a:r>
            <a:endParaRPr lang="en-US" sz="4400" b="1" dirty="0">
              <a:solidFill>
                <a:srgbClr val="002060"/>
              </a:solidFill>
              <a:latin typeface="+mj-lt"/>
              <a:ea typeface="+mj-ea"/>
              <a:cs typeface="+mj-cs"/>
            </a:endParaRPr>
          </a:p>
        </p:txBody>
      </p:sp>
      <p:sp>
        <p:nvSpPr>
          <p:cNvPr id="4" name="Rectangle 3"/>
          <p:cNvSpPr/>
          <p:nvPr/>
        </p:nvSpPr>
        <p:spPr>
          <a:xfrm>
            <a:off x="7418" y="1447801"/>
            <a:ext cx="9210084" cy="4893647"/>
          </a:xfrm>
          <a:prstGeom prst="rect">
            <a:avLst/>
          </a:prstGeom>
        </p:spPr>
        <p:txBody>
          <a:bodyPr wrap="square" lIns="91440" tIns="45720" rIns="91440" bIns="45720" anchor="t">
            <a:spAutoFit/>
          </a:bodyPr>
          <a:lstStyle/>
          <a:p>
            <a:pPr marL="342900" indent="-342900">
              <a:buFont typeface="Arial"/>
              <a:buChar char="•"/>
            </a:pPr>
            <a:r>
              <a:rPr lang="en-US" sz="2400" dirty="0"/>
              <a:t>The wall-to-wall (W2W) process is a physical inventory count of </a:t>
            </a:r>
            <a:r>
              <a:rPr lang="en-US" sz="2400" b="1" u="sng" dirty="0"/>
              <a:t>all</a:t>
            </a:r>
            <a:r>
              <a:rPr lang="en-US" sz="2400" dirty="0"/>
              <a:t> Navy units on site, </a:t>
            </a:r>
            <a:r>
              <a:rPr lang="en-US" sz="2400" b="1" u="sng" dirty="0"/>
              <a:t>regardless of condition code</a:t>
            </a:r>
            <a:r>
              <a:rPr lang="en-US" sz="2400" dirty="0"/>
              <a:t>. </a:t>
            </a:r>
            <a:endParaRPr lang="en-US" dirty="0">
              <a:cs typeface="Calibri" panose="020F0502020204030204"/>
            </a:endParaRPr>
          </a:p>
          <a:p>
            <a:pPr marL="342900" indent="-342900">
              <a:buFont typeface="Arial"/>
              <a:buChar char="•"/>
            </a:pPr>
            <a:endParaRPr lang="en-US" sz="2400" dirty="0"/>
          </a:p>
          <a:p>
            <a:pPr marL="342900" indent="-342900">
              <a:buFont typeface="Arial"/>
              <a:buChar char="•"/>
            </a:pPr>
            <a:r>
              <a:rPr lang="en-US" sz="2400" dirty="0"/>
              <a:t>Vendors are to select a </a:t>
            </a:r>
            <a:r>
              <a:rPr lang="en-US" sz="2400" b="1" u="sng" dirty="0"/>
              <a:t>certain day</a:t>
            </a:r>
            <a:r>
              <a:rPr lang="en-US" sz="2400" i="1" dirty="0"/>
              <a:t> </a:t>
            </a:r>
            <a:r>
              <a:rPr lang="en-US" sz="2400" dirty="0"/>
              <a:t>to conduct a physical count of assets on hand for a </a:t>
            </a:r>
            <a:r>
              <a:rPr lang="en-US" sz="2400" b="1" u="sng" dirty="0"/>
              <a:t>specific NIIN and condition code.</a:t>
            </a:r>
            <a:endParaRPr lang="en-US" sz="2400" b="1" u="sng" dirty="0">
              <a:cs typeface="Calibri" panose="020F0502020204030204"/>
            </a:endParaRPr>
          </a:p>
          <a:p>
            <a:pPr marL="800100" lvl="1" indent="-342900">
              <a:buFont typeface="Arial"/>
              <a:buChar char="•"/>
            </a:pPr>
            <a:r>
              <a:rPr lang="en-US" sz="2000" dirty="0"/>
              <a:t>If you start a NIIN and condition code today, it must be completed today!</a:t>
            </a:r>
            <a:endParaRPr lang="en-US" sz="2400" b="1" u="sng" dirty="0"/>
          </a:p>
          <a:p>
            <a:pPr marL="800100" lvl="1" indent="-342900">
              <a:buFont typeface="Arial"/>
              <a:buChar char="•"/>
            </a:pPr>
            <a:endParaRPr lang="en-US" sz="2000" dirty="0">
              <a:cs typeface="Calibri" panose="020F0502020204030204"/>
            </a:endParaRPr>
          </a:p>
          <a:p>
            <a:pPr marL="342900" indent="-342900">
              <a:buFont typeface="Arial"/>
              <a:buChar char="•"/>
            </a:pPr>
            <a:r>
              <a:rPr lang="en-US" sz="2400" dirty="0"/>
              <a:t>All Navy units on site must be counted, regardless of condition code.</a:t>
            </a:r>
          </a:p>
          <a:p>
            <a:pPr marL="800100" lvl="1" indent="-342900">
              <a:buFont typeface="Arial"/>
              <a:buChar char="•"/>
            </a:pPr>
            <a:r>
              <a:rPr lang="en-US" sz="2400" dirty="0"/>
              <a:t>This includes misdirected units (J), units awaiting parts (G), unidentifiable NIINs, or units not yet physically scrapped on site (H).</a:t>
            </a:r>
            <a:endParaRPr lang="en-US" sz="2000" dirty="0">
              <a:cs typeface="Calibri" panose="020F0502020204030204"/>
            </a:endParaRPr>
          </a:p>
          <a:p>
            <a:pPr marL="800100" lvl="1" indent="-342900">
              <a:buFont typeface="Arial"/>
              <a:buChar char="•"/>
            </a:pPr>
            <a:r>
              <a:rPr lang="en-US" sz="2000" dirty="0">
                <a:cs typeface="Calibri" panose="020F0502020204030204"/>
              </a:rPr>
              <a:t>Every Navy unit </a:t>
            </a:r>
            <a:r>
              <a:rPr lang="en-US" sz="2000" b="1" u="sng" dirty="0">
                <a:cs typeface="Calibri" panose="020F0502020204030204"/>
              </a:rPr>
              <a:t>must</a:t>
            </a:r>
            <a:r>
              <a:rPr lang="en-US" sz="2000" dirty="0">
                <a:cs typeface="Calibri" panose="020F0502020204030204"/>
              </a:rPr>
              <a:t> be counted!</a:t>
            </a:r>
          </a:p>
          <a:p>
            <a:pPr marL="800100" lvl="1" indent="-342900">
              <a:buFont typeface="Arial"/>
              <a:buChar char="•"/>
            </a:pPr>
            <a:endParaRPr lang="en-US" sz="1600" dirty="0">
              <a:cs typeface="Calibri" panose="020F0502020204030204"/>
            </a:endParaRPr>
          </a:p>
          <a:p>
            <a:pPr lvl="1"/>
            <a:endParaRPr lang="en-US" sz="2000" dirty="0">
              <a:cs typeface="Calibri" panose="020F0502020204030204"/>
            </a:endParaRPr>
          </a:p>
        </p:txBody>
      </p:sp>
    </p:spTree>
    <p:extLst>
      <p:ext uri="{BB962C8B-B14F-4D97-AF65-F5344CB8AC3E}">
        <p14:creationId xmlns:p14="http://schemas.microsoft.com/office/powerpoint/2010/main" val="282938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198" y="486622"/>
            <a:ext cx="6669220" cy="769441"/>
          </a:xfrm>
          <a:prstGeom prst="rect">
            <a:avLst/>
          </a:prstGeom>
          <a:noFill/>
        </p:spPr>
        <p:txBody>
          <a:bodyPr wrap="square" lIns="91440" tIns="45720" rIns="91440" bIns="45720" rtlCol="0" anchor="t">
            <a:spAutoFit/>
          </a:bodyPr>
          <a:lstStyle/>
          <a:p>
            <a:pPr algn="r"/>
            <a:r>
              <a:rPr lang="en-US" sz="3600" b="1" dirty="0"/>
              <a:t>Physical W2W Cycle Count</a:t>
            </a:r>
            <a:r>
              <a:rPr lang="en-US" sz="4400" dirty="0">
                <a:solidFill>
                  <a:srgbClr val="002060"/>
                </a:solidFill>
                <a:latin typeface="+mj-lt"/>
                <a:ea typeface="+mj-ea"/>
                <a:cs typeface="+mj-cs"/>
              </a:rPr>
              <a:t>   </a:t>
            </a:r>
          </a:p>
        </p:txBody>
      </p:sp>
      <p:sp>
        <p:nvSpPr>
          <p:cNvPr id="3" name="TextBox 2"/>
          <p:cNvSpPr txBox="1"/>
          <p:nvPr/>
        </p:nvSpPr>
        <p:spPr>
          <a:xfrm>
            <a:off x="-4045" y="1270450"/>
            <a:ext cx="9023630" cy="532453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t>A cycle count is a physical count of units conducted throughout the fiscal year. The cycle count applies to all </a:t>
            </a:r>
            <a:r>
              <a:rPr lang="en-US" sz="2400" b="1" dirty="0"/>
              <a:t>high-volume sites </a:t>
            </a:r>
            <a:r>
              <a:rPr lang="en-US" sz="2400" dirty="0"/>
              <a:t>who need more time to conduct a full inventory.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For cycle counts, we ask for sites to start </a:t>
            </a:r>
            <a:r>
              <a:rPr lang="en-US" sz="2400" b="1" u="sng" dirty="0"/>
              <a:t>and complete</a:t>
            </a:r>
            <a:r>
              <a:rPr lang="en-US" sz="2400" dirty="0"/>
              <a:t> a NIIN and condition code </a:t>
            </a:r>
            <a:r>
              <a:rPr lang="en-US" sz="2400" b="1" dirty="0"/>
              <a:t>within one day</a:t>
            </a:r>
            <a:r>
              <a:rPr lang="en-US" sz="2400" dirty="0"/>
              <a:t>. This prevents re-counting the same NIIN and condition code throughout the year as sites work towards 100% completion.</a:t>
            </a:r>
            <a:endParaRPr lang="en-US" sz="2400" dirty="0">
              <a:cs typeface="Calibri"/>
            </a:endParaRPr>
          </a:p>
          <a:p>
            <a:pPr marL="742950" lvl="1" indent="-285750">
              <a:buFont typeface="Arial" panose="020B0604020202020204" pitchFamily="34" charset="0"/>
              <a:buChar char="•"/>
            </a:pPr>
            <a:r>
              <a:rPr lang="en-US" sz="2000" dirty="0">
                <a:cs typeface="Calibri" panose="020F0502020204030204"/>
              </a:rPr>
              <a:t>You do not need to complete all condition codes under a NIIN. </a:t>
            </a:r>
          </a:p>
          <a:p>
            <a:pPr marL="1200150" lvl="2" indent="-285750">
              <a:buFont typeface="Arial" panose="020B0604020202020204" pitchFamily="34" charset="0"/>
              <a:buChar char="•"/>
            </a:pPr>
            <a:r>
              <a:rPr lang="en-US" sz="2000" dirty="0">
                <a:cs typeface="Calibri" panose="020F0502020204030204"/>
              </a:rPr>
              <a:t>A NIIN's F condition is completed; the site still has NIIN M condition units needed to be counted before the deadline.</a:t>
            </a:r>
          </a:p>
          <a:p>
            <a:pPr marL="742950" lvl="1" indent="-285750">
              <a:buFont typeface="Arial" panose="020B0604020202020204" pitchFamily="34" charset="0"/>
              <a:buChar char="•"/>
            </a:pPr>
            <a:r>
              <a:rPr lang="en-US" sz="2000" dirty="0">
                <a:cs typeface="Calibri" panose="020F0502020204030204"/>
              </a:rPr>
              <a:t>Sites must provide the </a:t>
            </a:r>
            <a:r>
              <a:rPr lang="en-US" sz="2000" b="1" u="sng" dirty="0">
                <a:cs typeface="Calibri" panose="020F0502020204030204"/>
              </a:rPr>
              <a:t>exact day</a:t>
            </a:r>
            <a:r>
              <a:rPr lang="en-US" sz="2000" dirty="0">
                <a:cs typeface="Calibri" panose="020F0502020204030204"/>
              </a:rPr>
              <a:t> the NIIN and condition code were counted.</a:t>
            </a:r>
          </a:p>
          <a:p>
            <a:pPr marL="742950" lvl="1" indent="-285750">
              <a:buFont typeface="Arial" panose="020B0604020202020204" pitchFamily="34" charset="0"/>
              <a:buChar char="•"/>
            </a:pPr>
            <a:endParaRPr lang="en-US" sz="2000" dirty="0">
              <a:cs typeface="Calibri" panose="020F0502020204030204"/>
            </a:endParaRPr>
          </a:p>
          <a:p>
            <a:pPr marL="342900" indent="-342900">
              <a:buFont typeface="Arial"/>
              <a:buChar char="•"/>
            </a:pPr>
            <a:r>
              <a:rPr lang="en-US" sz="2400" dirty="0">
                <a:cs typeface="Calibri" panose="020F0502020204030204"/>
              </a:rPr>
              <a:t>Each month the physical count is completed, the template must be submitted by the 10</a:t>
            </a:r>
            <a:r>
              <a:rPr lang="en-US" sz="2400" baseline="30000" dirty="0">
                <a:cs typeface="Calibri" panose="020F0502020204030204"/>
              </a:rPr>
              <a:t>th</a:t>
            </a:r>
            <a:r>
              <a:rPr lang="en-US" sz="2400" dirty="0">
                <a:cs typeface="Calibri" panose="020F0502020204030204"/>
              </a:rPr>
              <a:t> of the following month, per the SOW.</a:t>
            </a:r>
            <a:endParaRPr lang="en-US" dirty="0">
              <a:cs typeface="Calibri" panose="020F0502020204030204"/>
            </a:endParaRPr>
          </a:p>
        </p:txBody>
      </p:sp>
    </p:spTree>
    <p:extLst>
      <p:ext uri="{BB962C8B-B14F-4D97-AF65-F5344CB8AC3E}">
        <p14:creationId xmlns:p14="http://schemas.microsoft.com/office/powerpoint/2010/main" val="340763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9633" y="246576"/>
            <a:ext cx="6723807" cy="627133"/>
          </a:xfrm>
        </p:spPr>
        <p:txBody>
          <a:bodyPr lIns="91440" tIns="45720" rIns="91440" bIns="45720" anchor="t"/>
          <a:lstStyle/>
          <a:p>
            <a:pPr algn="r"/>
            <a:r>
              <a:rPr lang="en-US" sz="2800" b="1" dirty="0">
                <a:latin typeface="Calibri"/>
                <a:cs typeface="Calibri"/>
              </a:rPr>
              <a:t>Statement of Work – </a:t>
            </a:r>
            <a:r>
              <a:rPr lang="en-US" sz="2800" b="1" i="1" dirty="0">
                <a:latin typeface="Calibri"/>
                <a:cs typeface="Calibri"/>
              </a:rPr>
              <a:t>NWCF Annual Inventory Accountability Responsibilities</a:t>
            </a:r>
            <a:endParaRPr lang="en-US" sz="2800" b="1" dirty="0">
              <a:solidFill>
                <a:srgbClr val="002060"/>
              </a:solidFill>
              <a:latin typeface="Calibri"/>
              <a:cs typeface="Calibri Light"/>
            </a:endParaRPr>
          </a:p>
        </p:txBody>
      </p:sp>
      <p:sp>
        <p:nvSpPr>
          <p:cNvPr id="5" name="Content Placeholder 4"/>
          <p:cNvSpPr>
            <a:spLocks noGrp="1"/>
          </p:cNvSpPr>
          <p:nvPr>
            <p:ph idx="1"/>
          </p:nvPr>
        </p:nvSpPr>
        <p:spPr>
          <a:xfrm>
            <a:off x="6070" y="1381698"/>
            <a:ext cx="9141588" cy="5505280"/>
          </a:xfrm>
        </p:spPr>
        <p:txBody>
          <a:bodyPr lIns="91440" tIns="45720" rIns="91440" bIns="45720" anchor="t">
            <a:normAutofit/>
          </a:bodyPr>
          <a:lstStyle/>
          <a:p>
            <a:pPr lvl="1"/>
            <a:r>
              <a:rPr lang="en-US" sz="2200" dirty="0"/>
              <a:t>The Contractor must maintain 100% inventory validity of physical material compared to CAV RP balances at the NIIN and condition code level for CAV-RP reportable material.</a:t>
            </a:r>
          </a:p>
          <a:p>
            <a:pPr lvl="1"/>
            <a:r>
              <a:rPr lang="en-US" sz="2200" dirty="0"/>
              <a:t>An end-to-end 100% inventory or a cycle count that results in 100% of inventory being touched will be completed by 31 July of each reporting period (1 October – 31 July) </a:t>
            </a:r>
          </a:p>
          <a:p>
            <a:pPr lvl="1"/>
            <a:r>
              <a:rPr lang="en-US" sz="2200" dirty="0"/>
              <a:t>In addition to 100% completion, all open discrepancies must be resolved by 31 of August. </a:t>
            </a:r>
            <a:endParaRPr lang="en-US" sz="2200" i="1" dirty="0">
              <a:cs typeface="Calibri"/>
            </a:endParaRPr>
          </a:p>
          <a:p>
            <a:pPr lvl="1"/>
            <a:r>
              <a:rPr lang="en-US" sz="2200" dirty="0"/>
              <a:t>The Contractor will complete a physical count by printing two Stock Reconciliation Reports one with, and one without quantities</a:t>
            </a:r>
          </a:p>
          <a:p>
            <a:pPr marL="457200" lvl="1" indent="0">
              <a:buNone/>
            </a:pPr>
            <a:endParaRPr lang="en-US" sz="2200" dirty="0"/>
          </a:p>
          <a:p>
            <a:endParaRPr lang="en-US" sz="7200" b="1" dirty="0">
              <a:solidFill>
                <a:srgbClr val="002060"/>
              </a:solidFill>
              <a:cs typeface="Arial" panose="020B0604020202020204" pitchFamily="34" charset="0"/>
            </a:endParaRPr>
          </a:p>
          <a:p>
            <a:endParaRPr lang="en-US" sz="7200" b="1" dirty="0">
              <a:solidFill>
                <a:srgbClr val="002060"/>
              </a:solidFill>
              <a:cs typeface="Arial" panose="020B0604020202020204" pitchFamily="34" charset="0"/>
            </a:endParaRPr>
          </a:p>
          <a:p>
            <a:endParaRPr lang="en-US" sz="7200" dirty="0">
              <a:solidFill>
                <a:srgbClr val="002060"/>
              </a:solidFill>
              <a:cs typeface="Arial" panose="020B0604020202020204" pitchFamily="34" charset="0"/>
            </a:endParaRPr>
          </a:p>
          <a:p>
            <a:endParaRPr lang="en-US" sz="7200" b="1" dirty="0">
              <a:solidFill>
                <a:srgbClr val="002060"/>
              </a:solidFill>
            </a:endParaRPr>
          </a:p>
          <a:p>
            <a:pPr marL="0" indent="0">
              <a:buNone/>
            </a:pPr>
            <a:endParaRPr lang="en-US" sz="7200" dirty="0"/>
          </a:p>
          <a:p>
            <a:pPr marL="0" indent="0">
              <a:buNone/>
            </a:pPr>
            <a:endParaRPr lang="en-US" sz="7200" dirty="0"/>
          </a:p>
          <a:p>
            <a:pPr marL="0" indent="0">
              <a:buNone/>
            </a:pPr>
            <a:endParaRPr lang="en-US" sz="7200" dirty="0"/>
          </a:p>
          <a:p>
            <a:endParaRPr lang="en-US" dirty="0"/>
          </a:p>
        </p:txBody>
      </p:sp>
      <p:pic>
        <p:nvPicPr>
          <p:cNvPr id="9" name="Picture 8">
            <a:extLst>
              <a:ext uri="{FF2B5EF4-FFF2-40B4-BE49-F238E27FC236}">
                <a16:creationId xmlns:a16="http://schemas.microsoft.com/office/drawing/2014/main" id="{CD501F06-2CAC-879C-CE97-290014D3F212}"/>
              </a:ext>
            </a:extLst>
          </p:cNvPr>
          <p:cNvPicPr>
            <a:picLocks noChangeAspect="1"/>
          </p:cNvPicPr>
          <p:nvPr/>
        </p:nvPicPr>
        <p:blipFill>
          <a:blip r:embed="rId3"/>
          <a:stretch>
            <a:fillRect/>
          </a:stretch>
        </p:blipFill>
        <p:spPr>
          <a:xfrm>
            <a:off x="3658" y="4865299"/>
            <a:ext cx="9144000" cy="1350738"/>
          </a:xfrm>
          <a:prstGeom prst="rect">
            <a:avLst/>
          </a:prstGeom>
        </p:spPr>
      </p:pic>
    </p:spTree>
    <p:extLst>
      <p:ext uri="{BB962C8B-B14F-4D97-AF65-F5344CB8AC3E}">
        <p14:creationId xmlns:p14="http://schemas.microsoft.com/office/powerpoint/2010/main" val="377404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617231"/>
            <a:ext cx="7886700" cy="1325563"/>
          </a:xfrm>
        </p:spPr>
        <p:txBody>
          <a:bodyPr>
            <a:normAutofit/>
          </a:bodyPr>
          <a:lstStyle/>
          <a:p>
            <a:pPr algn="r"/>
            <a:r>
              <a:rPr lang="en-US" sz="3600" b="1" dirty="0">
                <a:latin typeface="Calibri  "/>
              </a:rPr>
              <a:t>Stock Reconciliation report</a:t>
            </a:r>
          </a:p>
        </p:txBody>
      </p:sp>
      <p:grpSp>
        <p:nvGrpSpPr>
          <p:cNvPr id="4" name="Group 3">
            <a:extLst>
              <a:ext uri="{FF2B5EF4-FFF2-40B4-BE49-F238E27FC236}">
                <a16:creationId xmlns:a16="http://schemas.microsoft.com/office/drawing/2014/main" id="{F0A2AE97-C3B9-BEC4-AF8F-1E7D262E09DC}"/>
              </a:ext>
            </a:extLst>
          </p:cNvPr>
          <p:cNvGrpSpPr/>
          <p:nvPr/>
        </p:nvGrpSpPr>
        <p:grpSpPr>
          <a:xfrm>
            <a:off x="0" y="1482823"/>
            <a:ext cx="9144000" cy="2127350"/>
            <a:chOff x="0" y="1482823"/>
            <a:chExt cx="9144000" cy="2127350"/>
          </a:xfrm>
        </p:grpSpPr>
        <p:pic>
          <p:nvPicPr>
            <p:cNvPr id="10" name="Picture 9" descr="Graphical user interface&#10;&#10;Description automatically generated">
              <a:extLst>
                <a:ext uri="{FF2B5EF4-FFF2-40B4-BE49-F238E27FC236}">
                  <a16:creationId xmlns:a16="http://schemas.microsoft.com/office/drawing/2014/main" id="{49DDE632-FE47-4512-2C77-4AADA9D13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2823"/>
              <a:ext cx="9144000" cy="2127350"/>
            </a:xfrm>
            <a:prstGeom prst="rect">
              <a:avLst/>
            </a:prstGeom>
            <a:ln>
              <a:solidFill>
                <a:schemeClr val="tx1"/>
              </a:solidFill>
            </a:ln>
          </p:spPr>
        </p:pic>
        <p:pic>
          <p:nvPicPr>
            <p:cNvPr id="6" name="Picture 5">
              <a:extLst>
                <a:ext uri="{FF2B5EF4-FFF2-40B4-BE49-F238E27FC236}">
                  <a16:creationId xmlns:a16="http://schemas.microsoft.com/office/drawing/2014/main" id="{F2D6E226-17DD-FDDC-3BAA-9439D0347174}"/>
                </a:ext>
              </a:extLst>
            </p:cNvPr>
            <p:cNvPicPr>
              <a:picLocks noChangeAspect="1"/>
            </p:cNvPicPr>
            <p:nvPr/>
          </p:nvPicPr>
          <p:blipFill>
            <a:blip r:embed="rId4"/>
            <a:stretch>
              <a:fillRect/>
            </a:stretch>
          </p:blipFill>
          <p:spPr>
            <a:xfrm rot="5400000" flipV="1">
              <a:off x="8188383" y="2040917"/>
              <a:ext cx="577319" cy="207416"/>
            </a:xfrm>
            <a:prstGeom prst="rect">
              <a:avLst/>
            </a:prstGeom>
          </p:spPr>
        </p:pic>
      </p:grpSp>
      <p:grpSp>
        <p:nvGrpSpPr>
          <p:cNvPr id="9" name="Group 8">
            <a:extLst>
              <a:ext uri="{FF2B5EF4-FFF2-40B4-BE49-F238E27FC236}">
                <a16:creationId xmlns:a16="http://schemas.microsoft.com/office/drawing/2014/main" id="{FD7C19B6-B57B-C8B5-2327-C480406B51A9}"/>
              </a:ext>
            </a:extLst>
          </p:cNvPr>
          <p:cNvGrpSpPr/>
          <p:nvPr/>
        </p:nvGrpSpPr>
        <p:grpSpPr>
          <a:xfrm>
            <a:off x="5067495" y="3767433"/>
            <a:ext cx="2265534" cy="3057952"/>
            <a:chOff x="5314071" y="3767433"/>
            <a:chExt cx="2265534" cy="3057952"/>
          </a:xfrm>
        </p:grpSpPr>
        <p:pic>
          <p:nvPicPr>
            <p:cNvPr id="5" name="Picture 4" descr="Table&#10;&#10;Description automatically generated">
              <a:extLst>
                <a:ext uri="{FF2B5EF4-FFF2-40B4-BE49-F238E27FC236}">
                  <a16:creationId xmlns:a16="http://schemas.microsoft.com/office/drawing/2014/main" id="{F493C265-F5E4-D992-1C32-E54A69B6D7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1550" y="3767433"/>
              <a:ext cx="1648055" cy="3057952"/>
            </a:xfrm>
            <a:prstGeom prst="rect">
              <a:avLst/>
            </a:prstGeom>
            <a:ln>
              <a:solidFill>
                <a:schemeClr val="tx1"/>
              </a:solidFill>
            </a:ln>
          </p:spPr>
        </p:pic>
        <p:pic>
          <p:nvPicPr>
            <p:cNvPr id="7" name="Picture 6">
              <a:extLst>
                <a:ext uri="{FF2B5EF4-FFF2-40B4-BE49-F238E27FC236}">
                  <a16:creationId xmlns:a16="http://schemas.microsoft.com/office/drawing/2014/main" id="{F228EBCE-105E-FB32-7931-B9E209232CD7}"/>
                </a:ext>
              </a:extLst>
            </p:cNvPr>
            <p:cNvPicPr>
              <a:picLocks noChangeAspect="1"/>
            </p:cNvPicPr>
            <p:nvPr/>
          </p:nvPicPr>
          <p:blipFill>
            <a:blip r:embed="rId4"/>
            <a:stretch>
              <a:fillRect/>
            </a:stretch>
          </p:blipFill>
          <p:spPr>
            <a:xfrm flipV="1">
              <a:off x="5314071" y="4687714"/>
              <a:ext cx="577319" cy="207416"/>
            </a:xfrm>
            <a:prstGeom prst="rect">
              <a:avLst/>
            </a:prstGeom>
          </p:spPr>
        </p:pic>
        <p:pic>
          <p:nvPicPr>
            <p:cNvPr id="8" name="Picture 7">
              <a:extLst>
                <a:ext uri="{FF2B5EF4-FFF2-40B4-BE49-F238E27FC236}">
                  <a16:creationId xmlns:a16="http://schemas.microsoft.com/office/drawing/2014/main" id="{87E4DE14-35BE-1493-E17C-F3E544CE01B1}"/>
                </a:ext>
              </a:extLst>
            </p:cNvPr>
            <p:cNvPicPr>
              <a:picLocks noChangeAspect="1"/>
            </p:cNvPicPr>
            <p:nvPr/>
          </p:nvPicPr>
          <p:blipFill>
            <a:blip r:embed="rId4"/>
            <a:stretch>
              <a:fillRect/>
            </a:stretch>
          </p:blipFill>
          <p:spPr>
            <a:xfrm flipV="1">
              <a:off x="5324075" y="5293582"/>
              <a:ext cx="577319" cy="207416"/>
            </a:xfrm>
            <a:prstGeom prst="rect">
              <a:avLst/>
            </a:prstGeom>
          </p:spPr>
        </p:pic>
      </p:grpSp>
      <p:sp>
        <p:nvSpPr>
          <p:cNvPr id="3" name="TextBox 2">
            <a:extLst>
              <a:ext uri="{FF2B5EF4-FFF2-40B4-BE49-F238E27FC236}">
                <a16:creationId xmlns:a16="http://schemas.microsoft.com/office/drawing/2014/main" id="{5D12B6FE-A1D3-8BFB-28B1-EA9BFCDCD262}"/>
              </a:ext>
            </a:extLst>
          </p:cNvPr>
          <p:cNvSpPr txBox="1"/>
          <p:nvPr/>
        </p:nvSpPr>
        <p:spPr>
          <a:xfrm>
            <a:off x="362934" y="3954754"/>
            <a:ext cx="4632960" cy="1938992"/>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t>There must be a counter and validator.</a:t>
            </a:r>
          </a:p>
          <a:p>
            <a:pPr marL="342900" indent="-342900">
              <a:buFont typeface="Wingdings" panose="05000000000000000000" pitchFamily="2" charset="2"/>
              <a:buChar char="ü"/>
            </a:pPr>
            <a:r>
              <a:rPr lang="en-US" sz="2400" dirty="0"/>
              <a:t>There may be a second counter if a discrepancy is identified during the first count.</a:t>
            </a:r>
            <a:endParaRPr lang="en-US" sz="2400" i="1" dirty="0"/>
          </a:p>
        </p:txBody>
      </p:sp>
    </p:spTree>
    <p:extLst>
      <p:ext uri="{BB962C8B-B14F-4D97-AF65-F5344CB8AC3E}">
        <p14:creationId xmlns:p14="http://schemas.microsoft.com/office/powerpoint/2010/main" val="37404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9978" y="512495"/>
            <a:ext cx="6688742" cy="646331"/>
          </a:xfrm>
          <a:prstGeom prst="rect">
            <a:avLst/>
          </a:prstGeom>
          <a:noFill/>
        </p:spPr>
        <p:txBody>
          <a:bodyPr wrap="square" rtlCol="0">
            <a:spAutoFit/>
          </a:bodyPr>
          <a:lstStyle/>
          <a:p>
            <a:pPr algn="r"/>
            <a:r>
              <a:rPr lang="en-US" sz="3600" b="1" dirty="0">
                <a:latin typeface="Calibri"/>
                <a:ea typeface="+mj-ea"/>
                <a:cs typeface="Calibri"/>
              </a:rPr>
              <a:t>Appendix Information</a:t>
            </a:r>
          </a:p>
        </p:txBody>
      </p:sp>
      <p:sp>
        <p:nvSpPr>
          <p:cNvPr id="3" name="TextBox 2"/>
          <p:cNvSpPr txBox="1"/>
          <p:nvPr/>
        </p:nvSpPr>
        <p:spPr>
          <a:xfrm>
            <a:off x="123290" y="1441938"/>
            <a:ext cx="9011943" cy="5478423"/>
          </a:xfrm>
          <a:prstGeom prst="rect">
            <a:avLst/>
          </a:prstGeom>
          <a:noFill/>
        </p:spPr>
        <p:txBody>
          <a:bodyPr wrap="square" lIns="91440" tIns="45720" rIns="91440" bIns="45720" rtlCol="0" anchor="t">
            <a:spAutoFit/>
          </a:bodyPr>
          <a:lstStyle/>
          <a:p>
            <a:r>
              <a:rPr lang="en-US" sz="2200" b="1" dirty="0"/>
              <a:t>Where’s the Appendix?</a:t>
            </a:r>
            <a:endParaRPr lang="en-US" sz="2200" dirty="0"/>
          </a:p>
          <a:p>
            <a:pPr marL="342900" indent="-342900">
              <a:buFont typeface="Arial"/>
              <a:buChar char="•"/>
            </a:pPr>
            <a:r>
              <a:rPr lang="en-US" sz="2200" dirty="0"/>
              <a:t>The template Appendix A can be found in the CAV SOW at </a:t>
            </a:r>
            <a:r>
              <a:rPr lang="en-US" sz="2200" dirty="0">
                <a:hlinkClick r:id="rId3"/>
              </a:rPr>
              <a:t>https://www.navsup.navy.mil/NAVSUP-Enterprise/NAVSUP-Weapon-Systems-Support/Provisions-Instructions-and-Contract/</a:t>
            </a:r>
            <a:endParaRPr lang="en-US" sz="2200" dirty="0">
              <a:cs typeface="Calibri"/>
            </a:endParaRPr>
          </a:p>
          <a:p>
            <a:pPr marL="342900" indent="-342900">
              <a:buFont typeface="Arial"/>
              <a:buChar char="•"/>
            </a:pPr>
            <a:r>
              <a:rPr lang="en-US" sz="2200" dirty="0"/>
              <a:t>This is the </a:t>
            </a:r>
            <a:r>
              <a:rPr lang="en-US" sz="2200" b="1" u="sng" dirty="0"/>
              <a:t>only</a:t>
            </a:r>
            <a:r>
              <a:rPr lang="en-US" sz="2200" dirty="0"/>
              <a:t> template accepted for W2W submissions. The submission </a:t>
            </a:r>
            <a:r>
              <a:rPr lang="en-US" sz="2200" b="1" u="sng" dirty="0"/>
              <a:t>must</a:t>
            </a:r>
            <a:r>
              <a:rPr lang="en-US" sz="2200" dirty="0"/>
              <a:t> be in Microsoft Excel. Anything else will be sent back for resubmission. </a:t>
            </a:r>
            <a:endParaRPr lang="en-US" sz="2200" dirty="0">
              <a:cs typeface="Calibri"/>
            </a:endParaRPr>
          </a:p>
          <a:p>
            <a:pPr marL="742950" lvl="1" indent="-285750">
              <a:buFont typeface="Arial" panose="020B0604020202020204" pitchFamily="34" charset="0"/>
              <a:buChar char="•"/>
            </a:pPr>
            <a:r>
              <a:rPr lang="en-US" sz="2200" dirty="0">
                <a:cs typeface="Calibri"/>
              </a:rPr>
              <a:t>A pdf can be provided for the </a:t>
            </a:r>
            <a:r>
              <a:rPr lang="en-US" sz="2200" i="1" dirty="0">
                <a:cs typeface="Calibri"/>
              </a:rPr>
              <a:t>Monthly Report</a:t>
            </a:r>
            <a:r>
              <a:rPr lang="en-US" sz="2200" dirty="0">
                <a:cs typeface="Calibri"/>
              </a:rPr>
              <a:t> tab </a:t>
            </a:r>
            <a:r>
              <a:rPr lang="en-US" sz="2200" b="1" u="sng" dirty="0">
                <a:cs typeface="Calibri"/>
              </a:rPr>
              <a:t>if</a:t>
            </a:r>
            <a:r>
              <a:rPr lang="en-US" sz="2200" dirty="0">
                <a:cs typeface="Calibri"/>
              </a:rPr>
              <a:t> you cannot electronically sign the template (physical signature, scan and submit with excel template).</a:t>
            </a:r>
          </a:p>
          <a:p>
            <a:endParaRPr lang="en-US" sz="2200" dirty="0"/>
          </a:p>
          <a:p>
            <a:r>
              <a:rPr lang="en-US" sz="2200" b="1" dirty="0"/>
              <a:t>Where do I send the Appendix?</a:t>
            </a:r>
            <a:endParaRPr lang="en-US" sz="2200" b="1" dirty="0">
              <a:cs typeface="Calibri"/>
            </a:endParaRPr>
          </a:p>
          <a:p>
            <a:pPr marL="342900" indent="-342900">
              <a:buFont typeface="Arial"/>
              <a:buChar char="•"/>
            </a:pPr>
            <a:r>
              <a:rPr lang="en-US" sz="2200" dirty="0"/>
              <a:t>Please e-mail the final submission to </a:t>
            </a:r>
            <a:r>
              <a:rPr lang="en-US" sz="2200" dirty="0">
                <a:hlinkClick r:id="rId4"/>
              </a:rPr>
              <a:t>usn.mechanicsburg.navsupwssmech.mbx.cav-w2w-inventory@us.navy.mil</a:t>
            </a:r>
            <a:endParaRPr lang="en-US" sz="2200" dirty="0"/>
          </a:p>
          <a:p>
            <a:pPr marL="342900" indent="-342900">
              <a:buFont typeface="Arial"/>
              <a:buChar char="•"/>
            </a:pPr>
            <a:r>
              <a:rPr lang="en-US" sz="2200" dirty="0"/>
              <a:t>Please include your CAV analyst on the submission.</a:t>
            </a:r>
            <a:endParaRPr lang="en-US" sz="2200" dirty="0">
              <a:cs typeface="Calibri" panose="020F0502020204030204"/>
            </a:endParaRPr>
          </a:p>
          <a:p>
            <a:endParaRPr lang="en-US" sz="2000" b="1" dirty="0"/>
          </a:p>
        </p:txBody>
      </p:sp>
    </p:spTree>
    <p:extLst>
      <p:ext uri="{BB962C8B-B14F-4D97-AF65-F5344CB8AC3E}">
        <p14:creationId xmlns:p14="http://schemas.microsoft.com/office/powerpoint/2010/main" val="40720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456526"/>
            <a:ext cx="6781800" cy="646331"/>
          </a:xfrm>
          <a:prstGeom prst="rect">
            <a:avLst/>
          </a:prstGeom>
          <a:noFill/>
        </p:spPr>
        <p:txBody>
          <a:bodyPr wrap="square" lIns="91440" tIns="45720" rIns="91440" bIns="45720" rtlCol="0" anchor="t">
            <a:spAutoFit/>
          </a:bodyPr>
          <a:lstStyle/>
          <a:p>
            <a:pPr algn="r"/>
            <a:r>
              <a:rPr lang="en-US" sz="3600" b="1" dirty="0">
                <a:latin typeface="Calibri"/>
                <a:cs typeface="Calibri"/>
              </a:rPr>
              <a:t>Monthly Report Tab Example</a:t>
            </a:r>
          </a:p>
        </p:txBody>
      </p:sp>
      <p:pic>
        <p:nvPicPr>
          <p:cNvPr id="6" name="Content Placeholder 5"/>
          <p:cNvPicPr>
            <a:picLocks noGrp="1" noChangeAspect="1"/>
          </p:cNvPicPr>
          <p:nvPr>
            <p:ph idx="1"/>
          </p:nvPr>
        </p:nvPicPr>
        <p:blipFill rotWithShape="1">
          <a:blip r:embed="rId2"/>
          <a:srcRect l="2408" t="37374" r="51505" b="51010"/>
          <a:stretch/>
        </p:blipFill>
        <p:spPr>
          <a:xfrm>
            <a:off x="1804161" y="1407752"/>
            <a:ext cx="7219374" cy="1242082"/>
          </a:xfrm>
          <a:prstGeom prst="rect">
            <a:avLst/>
          </a:prstGeom>
        </p:spPr>
      </p:pic>
      <p:grpSp>
        <p:nvGrpSpPr>
          <p:cNvPr id="15" name="Group 14">
            <a:extLst>
              <a:ext uri="{FF2B5EF4-FFF2-40B4-BE49-F238E27FC236}">
                <a16:creationId xmlns:a16="http://schemas.microsoft.com/office/drawing/2014/main" id="{5093C79C-369B-27EB-3B09-6AD9C1AB7C06}"/>
              </a:ext>
            </a:extLst>
          </p:cNvPr>
          <p:cNvGrpSpPr/>
          <p:nvPr/>
        </p:nvGrpSpPr>
        <p:grpSpPr>
          <a:xfrm>
            <a:off x="225734" y="1474795"/>
            <a:ext cx="1578427" cy="1134466"/>
            <a:chOff x="225734" y="1474795"/>
            <a:chExt cx="1578427" cy="1134466"/>
          </a:xfrm>
        </p:grpSpPr>
        <p:sp>
          <p:nvSpPr>
            <p:cNvPr id="14" name="Rectangle 13">
              <a:extLst>
                <a:ext uri="{FF2B5EF4-FFF2-40B4-BE49-F238E27FC236}">
                  <a16:creationId xmlns:a16="http://schemas.microsoft.com/office/drawing/2014/main" id="{9EBBA4FF-5D6D-F74B-33D0-78CA8A11BC26}"/>
                </a:ext>
              </a:extLst>
            </p:cNvPr>
            <p:cNvSpPr/>
            <p:nvPr/>
          </p:nvSpPr>
          <p:spPr>
            <a:xfrm>
              <a:off x="225734" y="1474795"/>
              <a:ext cx="1397583" cy="110799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8733" y="1501265"/>
              <a:ext cx="1525428" cy="1107996"/>
            </a:xfrm>
            <a:prstGeom prst="rect">
              <a:avLst/>
            </a:prstGeom>
            <a:noFill/>
          </p:spPr>
          <p:txBody>
            <a:bodyPr wrap="square" lIns="91440" tIns="45720" rIns="91440" bIns="45720" rtlCol="0" anchor="t">
              <a:spAutoFit/>
            </a:bodyPr>
            <a:lstStyle/>
            <a:p>
              <a:r>
                <a:rPr lang="en-US" sz="1100" b="1" dirty="0"/>
                <a:t>Vendor RIC (C + RIC)</a:t>
              </a:r>
              <a:endParaRPr lang="en-US" sz="1100" b="1" dirty="0">
                <a:cs typeface="Calibri"/>
              </a:endParaRPr>
            </a:p>
            <a:p>
              <a:r>
                <a:rPr lang="en-US" sz="1100" b="1" dirty="0"/>
                <a:t>Vendor Name</a:t>
              </a:r>
              <a:endParaRPr lang="en-US" sz="1100" b="1" dirty="0">
                <a:cs typeface="Calibri"/>
              </a:endParaRPr>
            </a:p>
            <a:p>
              <a:r>
                <a:rPr lang="en-US" sz="1100" b="1" dirty="0"/>
                <a:t>Vendor Address</a:t>
              </a:r>
              <a:endParaRPr lang="en-US" sz="1100" b="1" dirty="0">
                <a:cs typeface="Calibri"/>
              </a:endParaRPr>
            </a:p>
            <a:p>
              <a:r>
                <a:rPr lang="en-US" sz="1100" b="1" dirty="0"/>
                <a:t>Vendor DODAAC</a:t>
              </a:r>
              <a:endParaRPr lang="en-US" sz="1100" b="1" dirty="0">
                <a:cs typeface="Calibri"/>
              </a:endParaRPr>
            </a:p>
            <a:p>
              <a:r>
                <a:rPr lang="en-US" sz="1100" b="1" dirty="0"/>
                <a:t>Budget Submitting Office</a:t>
              </a:r>
              <a:endParaRPr lang="en-US" sz="1100" b="1" dirty="0">
                <a:cs typeface="Calibri"/>
              </a:endParaRPr>
            </a:p>
          </p:txBody>
        </p:sp>
      </p:grpSp>
      <p:pic>
        <p:nvPicPr>
          <p:cNvPr id="8" name="Picture 7"/>
          <p:cNvPicPr>
            <a:picLocks noChangeAspect="1"/>
          </p:cNvPicPr>
          <p:nvPr/>
        </p:nvPicPr>
        <p:blipFill rotWithShape="1">
          <a:blip r:embed="rId3"/>
          <a:srcRect l="72176" t="37431" r="1454" b="54605"/>
          <a:stretch/>
        </p:blipFill>
        <p:spPr>
          <a:xfrm>
            <a:off x="228600" y="2979552"/>
            <a:ext cx="8794935" cy="1493917"/>
          </a:xfrm>
          <a:prstGeom prst="rect">
            <a:avLst/>
          </a:prstGeom>
        </p:spPr>
      </p:pic>
      <p:pic>
        <p:nvPicPr>
          <p:cNvPr id="10" name="Picture 9"/>
          <p:cNvPicPr>
            <a:picLocks noChangeAspect="1"/>
          </p:cNvPicPr>
          <p:nvPr/>
        </p:nvPicPr>
        <p:blipFill rotWithShape="1">
          <a:blip r:embed="rId4"/>
          <a:srcRect l="9812" t="73964" r="82797" b="17625"/>
          <a:stretch/>
        </p:blipFill>
        <p:spPr>
          <a:xfrm>
            <a:off x="225734" y="4526408"/>
            <a:ext cx="4396716" cy="1681465"/>
          </a:xfrm>
          <a:prstGeom prst="rect">
            <a:avLst/>
          </a:prstGeom>
        </p:spPr>
      </p:pic>
      <p:sp>
        <p:nvSpPr>
          <p:cNvPr id="11" name="TextBox 10"/>
          <p:cNvSpPr txBox="1"/>
          <p:nvPr/>
        </p:nvSpPr>
        <p:spPr>
          <a:xfrm>
            <a:off x="4691259" y="4710003"/>
            <a:ext cx="4456113" cy="1446550"/>
          </a:xfrm>
          <a:prstGeom prst="rect">
            <a:avLst/>
          </a:prstGeom>
          <a:noFill/>
        </p:spPr>
        <p:txBody>
          <a:bodyPr wrap="square" lIns="91440" tIns="45720" rIns="91440" bIns="45720" rtlCol="0" anchor="t">
            <a:spAutoFit/>
          </a:bodyPr>
          <a:lstStyle/>
          <a:p>
            <a:pPr algn="ctr"/>
            <a:r>
              <a:rPr lang="en-US" sz="2200" b="1"/>
              <a:t>**Digital Signature required! If you cannot digitally sign, please print the sheet, physically sign, scan and submit as a pdf**</a:t>
            </a:r>
            <a:endParaRPr lang="en-US" sz="2200" b="1">
              <a:cs typeface="Calibri"/>
            </a:endParaRPr>
          </a:p>
        </p:txBody>
      </p:sp>
    </p:spTree>
    <p:extLst>
      <p:ext uri="{BB962C8B-B14F-4D97-AF65-F5344CB8AC3E}">
        <p14:creationId xmlns:p14="http://schemas.microsoft.com/office/powerpoint/2010/main" val="14177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88" y="-8766"/>
            <a:ext cx="6728166" cy="1200329"/>
          </a:xfrm>
          <a:prstGeom prst="rect">
            <a:avLst/>
          </a:prstGeom>
          <a:noFill/>
        </p:spPr>
        <p:txBody>
          <a:bodyPr wrap="square" lIns="91440" tIns="45720" rIns="91440" bIns="45720" rtlCol="0" anchor="t">
            <a:spAutoFit/>
          </a:bodyPr>
          <a:lstStyle/>
          <a:p>
            <a:pPr algn="r"/>
            <a:r>
              <a:rPr lang="en-US" sz="3600" b="1" dirty="0"/>
              <a:t>Monthly Report Tab Example Continued</a:t>
            </a:r>
            <a:endParaRPr lang="en-US" sz="3600" dirty="0">
              <a:latin typeface="+mj-lt"/>
            </a:endParaRPr>
          </a:p>
        </p:txBody>
      </p:sp>
      <p:sp>
        <p:nvSpPr>
          <p:cNvPr id="5" name="TextBox 4"/>
          <p:cNvSpPr txBox="1"/>
          <p:nvPr/>
        </p:nvSpPr>
        <p:spPr>
          <a:xfrm>
            <a:off x="-4046" y="1727100"/>
            <a:ext cx="3048000" cy="378565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t>The </a:t>
            </a:r>
            <a:r>
              <a:rPr lang="en-US" sz="2000" i="1" dirty="0"/>
              <a:t>“# of Physical Inventory Storage Locations Counted”</a:t>
            </a:r>
            <a:r>
              <a:rPr lang="en-US" sz="2000" dirty="0"/>
              <a:t> is the total number of locations, buildings, warehouses, etc. holding Navy units at the time of the physical count.</a:t>
            </a:r>
          </a:p>
          <a:p>
            <a:pPr marL="342900" indent="-342900">
              <a:buFont typeface="Arial" panose="020B0604020202020204" pitchFamily="34" charset="0"/>
              <a:buChar char="•"/>
            </a:pPr>
            <a:endParaRPr lang="en-US" sz="2000" dirty="0"/>
          </a:p>
          <a:p>
            <a:br>
              <a:rPr lang="en-US" sz="2000" dirty="0"/>
            </a:br>
            <a:endParaRPr lang="en-US" sz="2000" dirty="0"/>
          </a:p>
        </p:txBody>
      </p:sp>
      <p:pic>
        <p:nvPicPr>
          <p:cNvPr id="4" name="Picture 3"/>
          <p:cNvPicPr>
            <a:picLocks noChangeAspect="1"/>
          </p:cNvPicPr>
          <p:nvPr/>
        </p:nvPicPr>
        <p:blipFill rotWithShape="1">
          <a:blip r:embed="rId2"/>
          <a:srcRect l="2645" t="33547" r="65546" b="26341"/>
          <a:stretch/>
        </p:blipFill>
        <p:spPr>
          <a:xfrm>
            <a:off x="3089099" y="1717742"/>
            <a:ext cx="5992565" cy="4901703"/>
          </a:xfrm>
          <a:prstGeom prst="rect">
            <a:avLst/>
          </a:prstGeom>
        </p:spPr>
      </p:pic>
      <p:sp>
        <p:nvSpPr>
          <p:cNvPr id="3" name="Rectangle 2">
            <a:extLst>
              <a:ext uri="{FF2B5EF4-FFF2-40B4-BE49-F238E27FC236}">
                <a16:creationId xmlns:a16="http://schemas.microsoft.com/office/drawing/2014/main" id="{3E9CBAA9-29D7-D39C-5332-EAE485984DDF}"/>
              </a:ext>
            </a:extLst>
          </p:cNvPr>
          <p:cNvSpPr/>
          <p:nvPr/>
        </p:nvSpPr>
        <p:spPr>
          <a:xfrm>
            <a:off x="7510410" y="1717742"/>
            <a:ext cx="1571254" cy="490170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8179538-9BEB-D7FC-BA45-1A8BAE57E596}"/>
              </a:ext>
            </a:extLst>
          </p:cNvPr>
          <p:cNvGrpSpPr/>
          <p:nvPr/>
        </p:nvGrpSpPr>
        <p:grpSpPr>
          <a:xfrm>
            <a:off x="2732925" y="5784368"/>
            <a:ext cx="2402442" cy="353780"/>
            <a:chOff x="2702103" y="5321782"/>
            <a:chExt cx="2402442" cy="353780"/>
          </a:xfrm>
        </p:grpSpPr>
        <p:pic>
          <p:nvPicPr>
            <p:cNvPr id="7" name="Picture 6">
              <a:extLst>
                <a:ext uri="{FF2B5EF4-FFF2-40B4-BE49-F238E27FC236}">
                  <a16:creationId xmlns:a16="http://schemas.microsoft.com/office/drawing/2014/main" id="{BDFC9023-88D7-A702-2DF0-69779B227838}"/>
                </a:ext>
              </a:extLst>
            </p:cNvPr>
            <p:cNvPicPr>
              <a:picLocks noChangeAspect="1"/>
            </p:cNvPicPr>
            <p:nvPr/>
          </p:nvPicPr>
          <p:blipFill>
            <a:blip r:embed="rId3"/>
            <a:stretch>
              <a:fillRect/>
            </a:stretch>
          </p:blipFill>
          <p:spPr>
            <a:xfrm flipV="1">
              <a:off x="2702103" y="5404206"/>
              <a:ext cx="1291121" cy="271356"/>
            </a:xfrm>
            <a:prstGeom prst="rect">
              <a:avLst/>
            </a:prstGeom>
          </p:spPr>
        </p:pic>
        <p:sp>
          <p:nvSpPr>
            <p:cNvPr id="8" name="Oval 7">
              <a:extLst>
                <a:ext uri="{FF2B5EF4-FFF2-40B4-BE49-F238E27FC236}">
                  <a16:creationId xmlns:a16="http://schemas.microsoft.com/office/drawing/2014/main" id="{93250DE5-CAC7-C3EC-FCDF-15E690886103}"/>
                </a:ext>
              </a:extLst>
            </p:cNvPr>
            <p:cNvSpPr/>
            <p:nvPr/>
          </p:nvSpPr>
          <p:spPr>
            <a:xfrm>
              <a:off x="3810001" y="5321782"/>
              <a:ext cx="1294544" cy="35378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19B6A97-4ACE-2951-1FF1-D0F3E8BA8609}"/>
              </a:ext>
            </a:extLst>
          </p:cNvPr>
          <p:cNvSpPr txBox="1"/>
          <p:nvPr/>
        </p:nvSpPr>
        <p:spPr>
          <a:xfrm>
            <a:off x="21404" y="4968760"/>
            <a:ext cx="3048000" cy="1631216"/>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t>It should be reported in the month the physical count occurred</a:t>
            </a:r>
          </a:p>
          <a:p>
            <a:br>
              <a:rPr lang="en-US" sz="2000" dirty="0"/>
            </a:br>
            <a:endParaRPr lang="en-US" sz="2000" dirty="0"/>
          </a:p>
        </p:txBody>
      </p:sp>
    </p:spTree>
    <p:extLst>
      <p:ext uri="{BB962C8B-B14F-4D97-AF65-F5344CB8AC3E}">
        <p14:creationId xmlns:p14="http://schemas.microsoft.com/office/powerpoint/2010/main" val="201523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2303" y="501255"/>
            <a:ext cx="6700205" cy="646331"/>
          </a:xfrm>
          <a:prstGeom prst="rect">
            <a:avLst/>
          </a:prstGeom>
          <a:noFill/>
        </p:spPr>
        <p:txBody>
          <a:bodyPr wrap="square" lIns="91440" tIns="45720" rIns="91440" bIns="45720" rtlCol="0" anchor="t">
            <a:spAutoFit/>
          </a:bodyPr>
          <a:lstStyle/>
          <a:p>
            <a:pPr algn="r"/>
            <a:r>
              <a:rPr lang="en-US" sz="3600" b="1" dirty="0"/>
              <a:t>Discrepancy Tracker Tab</a:t>
            </a:r>
            <a:endParaRPr lang="en-US" sz="3600" dirty="0">
              <a:solidFill>
                <a:srgbClr val="002060"/>
              </a:solidFill>
              <a:latin typeface="+mj-lt"/>
              <a:ea typeface="+mj-ea"/>
              <a:cs typeface="+mj-cs"/>
            </a:endParaRPr>
          </a:p>
        </p:txBody>
      </p:sp>
      <p:sp>
        <p:nvSpPr>
          <p:cNvPr id="3" name="TextBox 2"/>
          <p:cNvSpPr txBox="1"/>
          <p:nvPr/>
        </p:nvSpPr>
        <p:spPr>
          <a:xfrm>
            <a:off x="52599" y="1295400"/>
            <a:ext cx="9102864" cy="4278094"/>
          </a:xfrm>
          <a:prstGeom prst="rect">
            <a:avLst/>
          </a:prstGeom>
          <a:noFill/>
        </p:spPr>
        <p:txBody>
          <a:bodyPr wrap="square" lIns="91440" tIns="45720" rIns="91440" bIns="45720" rtlCol="0" anchor="t">
            <a:spAutoFit/>
          </a:bodyPr>
          <a:lstStyle/>
          <a:p>
            <a:pPr marL="342900" indent="-342900">
              <a:buFont typeface="Arial"/>
              <a:buChar char="•"/>
            </a:pPr>
            <a:r>
              <a:rPr lang="en-US" sz="2400" dirty="0"/>
              <a:t>A discrepancy is a physical count of a NIIN and condition code that </a:t>
            </a:r>
            <a:r>
              <a:rPr lang="en-US" sz="2400" b="1" u="sng" dirty="0"/>
              <a:t>does not</a:t>
            </a:r>
            <a:r>
              <a:rPr lang="en-US" sz="2400" dirty="0"/>
              <a:t> agree with CAV RP upon completion </a:t>
            </a:r>
          </a:p>
          <a:p>
            <a:endParaRPr lang="en-US" sz="2400" dirty="0">
              <a:cs typeface="Calibri"/>
            </a:endParaRPr>
          </a:p>
          <a:p>
            <a:pPr marL="342900" indent="-342900">
              <a:buFont typeface="Arial"/>
              <a:buChar char="•"/>
            </a:pPr>
            <a:r>
              <a:rPr lang="en-US" sz="2400" dirty="0">
                <a:cs typeface="Calibri"/>
              </a:rPr>
              <a:t>Discrepancies between the physical count and CAV RP </a:t>
            </a:r>
            <a:r>
              <a:rPr lang="en-US" sz="2400" b="1" u="sng" dirty="0">
                <a:cs typeface="Calibri"/>
              </a:rPr>
              <a:t>must</a:t>
            </a:r>
            <a:r>
              <a:rPr lang="en-US" sz="2400" dirty="0">
                <a:cs typeface="Calibri"/>
              </a:rPr>
              <a:t> be noted </a:t>
            </a:r>
            <a:r>
              <a:rPr lang="en-US" sz="2400" b="1" u="sng" dirty="0">
                <a:cs typeface="Calibri"/>
              </a:rPr>
              <a:t>in detail</a:t>
            </a:r>
            <a:r>
              <a:rPr lang="en-US" sz="2400" dirty="0">
                <a:cs typeface="Calibri"/>
              </a:rPr>
              <a:t> (specifically a serial number).</a:t>
            </a:r>
          </a:p>
          <a:p>
            <a:pPr marL="800100" lvl="1" indent="-342900">
              <a:buFont typeface="Arial"/>
              <a:buChar char="•"/>
            </a:pPr>
            <a:r>
              <a:rPr lang="en-US" sz="2000" dirty="0">
                <a:cs typeface="Calibri"/>
              </a:rPr>
              <a:t>Provide the SN, RCDN, CC, etc.</a:t>
            </a:r>
          </a:p>
          <a:p>
            <a:pPr marL="800100" lvl="1" indent="-342900">
              <a:buFont typeface="Arial"/>
              <a:buChar char="•"/>
            </a:pPr>
            <a:r>
              <a:rPr lang="en-US" sz="2000" dirty="0">
                <a:cs typeface="Calibri"/>
              </a:rPr>
              <a:t>If the template is submitted and the discrepancies are not reported, we will ask the site to re-submit the template reflecting the discrepancies.</a:t>
            </a:r>
          </a:p>
          <a:p>
            <a:pPr marL="800100" lvl="1" indent="-342900">
              <a:buFont typeface="Arial"/>
              <a:buChar char="•"/>
            </a:pPr>
            <a:r>
              <a:rPr lang="en-US" sz="2000" dirty="0">
                <a:cs typeface="Calibri"/>
              </a:rPr>
              <a:t>We utilize the Material Summary report to review discrepancies.</a:t>
            </a:r>
          </a:p>
          <a:p>
            <a:pPr marL="342900" indent="-342900">
              <a:buFont typeface="Arial"/>
              <a:buChar char="•"/>
            </a:pPr>
            <a:endParaRPr lang="en-US" sz="2400" dirty="0">
              <a:cs typeface="Calibri"/>
            </a:endParaRPr>
          </a:p>
          <a:p>
            <a:pPr marL="342900" indent="-342900">
              <a:buFont typeface="Arial"/>
              <a:buChar char="•"/>
            </a:pPr>
            <a:r>
              <a:rPr lang="en-US" sz="2400" dirty="0">
                <a:cs typeface="Calibri"/>
              </a:rPr>
              <a:t>Work with your CAV analyst to resolve all discrepancies within 30 days.</a:t>
            </a:r>
          </a:p>
        </p:txBody>
      </p:sp>
    </p:spTree>
    <p:extLst>
      <p:ext uri="{BB962C8B-B14F-4D97-AF65-F5344CB8AC3E}">
        <p14:creationId xmlns:p14="http://schemas.microsoft.com/office/powerpoint/2010/main" val="303687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nner with yellow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with no 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3.xml><?xml version="1.0" encoding="utf-8"?>
<a:theme xmlns:a="http://schemas.openxmlformats.org/drawingml/2006/main" name="Content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Title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91391" tIns="45695" rIns="91391" bIns="45695" anchor="ctr"/>
      <a:lstStyle>
        <a:defPPr algn="l" eaLnBrk="1" fontAlgn="auto" hangingPunct="1">
          <a:spcBef>
            <a:spcPts val="0"/>
          </a:spcBef>
          <a:spcAft>
            <a:spcPts val="0"/>
          </a:spcAft>
          <a:defRPr sz="1800" b="0" i="1" dirty="0" smtClean="0">
            <a:solidFill>
              <a:schemeClr val="bg2">
                <a:lumMod val="50000"/>
              </a:schemeClr>
            </a:solidFill>
            <a:latin typeface="Franklin Gothic Demi" panose="020B0703020102020204" pitchFamily="34"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a0096bf-a0d9-4fb1-966e-17b86db9b413" xsi:nil="true"/>
    <lcf76f155ced4ddcb4097134ff3c332f xmlns="4546b52b-81f0-4474-9667-a760531eff9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E4E12AE861ED43B67A914F4D47176F" ma:contentTypeVersion="14" ma:contentTypeDescription="Create a new document." ma:contentTypeScope="" ma:versionID="399422574fbd20bb7e7d9a8ca76a80ac">
  <xsd:schema xmlns:xsd="http://www.w3.org/2001/XMLSchema" xmlns:xs="http://www.w3.org/2001/XMLSchema" xmlns:p="http://schemas.microsoft.com/office/2006/metadata/properties" xmlns:ns2="4546b52b-81f0-4474-9667-a760531eff9f" xmlns:ns3="ba0096bf-a0d9-4fb1-966e-17b86db9b413" targetNamespace="http://schemas.microsoft.com/office/2006/metadata/properties" ma:root="true" ma:fieldsID="13edfe44e08cb281bb923a4f3bea8e24" ns2:_="" ns3:_="">
    <xsd:import namespace="4546b52b-81f0-4474-9667-a760531eff9f"/>
    <xsd:import namespace="ba0096bf-a0d9-4fb1-966e-17b86db9b4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6b52b-81f0-4474-9667-a760531ef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0096bf-a0d9-4fb1-966e-17b86db9b41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d4831049-32f7-4d5a-b341-9fcfc3df4a30}" ma:internalName="TaxCatchAll" ma:showField="CatchAllData" ma:web="ba0096bf-a0d9-4fb1-966e-17b86db9b4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D90944-D7F1-449E-942D-EF59EE4CC7A0}">
  <ds:schemaRefs>
    <ds:schemaRef ds:uri="http://schemas.microsoft.com/sharepoint/v3/contenttype/forms"/>
  </ds:schemaRefs>
</ds:datastoreItem>
</file>

<file path=customXml/itemProps2.xml><?xml version="1.0" encoding="utf-8"?>
<ds:datastoreItem xmlns:ds="http://schemas.openxmlformats.org/officeDocument/2006/customXml" ds:itemID="{97EFAF2C-9ED9-4045-9AE1-D1F95F084641}">
  <ds:schemaRefs>
    <ds:schemaRef ds:uri="http://schemas.openxmlformats.org/package/2006/metadata/core-properties"/>
    <ds:schemaRef ds:uri="ba0096bf-a0d9-4fb1-966e-17b86db9b413"/>
    <ds:schemaRef ds:uri="http://schemas.microsoft.com/office/2006/metadata/properties"/>
    <ds:schemaRef ds:uri="http://purl.org/dc/terms/"/>
    <ds:schemaRef ds:uri="http://schemas.microsoft.com/office/2006/documentManagement/types"/>
    <ds:schemaRef ds:uri="4546b52b-81f0-4474-9667-a760531eff9f"/>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C80AE0A-160D-4708-BCD2-468223F53409}"/>
</file>

<file path=docProps/app.xml><?xml version="1.0" encoding="utf-8"?>
<Properties xmlns="http://schemas.openxmlformats.org/officeDocument/2006/extended-properties" xmlns:vt="http://schemas.openxmlformats.org/officeDocument/2006/docPropsVTypes">
  <Template>2016 NAVSUP Pitch template color</Template>
  <TotalTime>410</TotalTime>
  <Words>1381</Words>
  <Application>Microsoft Office PowerPoint</Application>
  <PresentationFormat>On-screen Show (4:3)</PresentationFormat>
  <Paragraphs>131</Paragraphs>
  <Slides>16</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Arial</vt:lpstr>
      <vt:lpstr>Calibri</vt:lpstr>
      <vt:lpstr>Calibri  </vt:lpstr>
      <vt:lpstr>Franklin Gothic Demi</vt:lpstr>
      <vt:lpstr>Franklin Gothic Medium</vt:lpstr>
      <vt:lpstr>Helvetica</vt:lpstr>
      <vt:lpstr>Tahoma</vt:lpstr>
      <vt:lpstr>Wingdings</vt:lpstr>
      <vt:lpstr>Banner with yellow bar</vt:lpstr>
      <vt:lpstr>Slide with no tagline</vt:lpstr>
      <vt:lpstr>Content Page</vt:lpstr>
      <vt:lpstr>Cover/Title Page</vt:lpstr>
      <vt:lpstr>PowerPoint Presentation</vt:lpstr>
      <vt:lpstr>PowerPoint Presentation</vt:lpstr>
      <vt:lpstr>PowerPoint Presentation</vt:lpstr>
      <vt:lpstr>Statement of Work – NWCF Annual Inventory Accountability Responsibilities</vt:lpstr>
      <vt:lpstr>Stock Reconciliation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dc:title>
  <dc:creator>Miller, Leslie J CIV NAVSUP HQ</dc:creator>
  <cp:lastModifiedBy>Melchiore, Sallyanne H CIV USN (USA)</cp:lastModifiedBy>
  <cp:revision>131</cp:revision>
  <cp:lastPrinted>2020-01-09T12:57:36Z</cp:lastPrinted>
  <dcterms:created xsi:type="dcterms:W3CDTF">2017-12-19T18:58:55Z</dcterms:created>
  <dcterms:modified xsi:type="dcterms:W3CDTF">2024-08-28T10:50:57Z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0x01010088E4E12AE861ED43B67A914F4D47176F</vt:lpwstr>
  </property>
  <property fmtid="{D5CDD505-2E9C-101B-9397-08002B2CF9AE}" pid="3" name="MediaServiceImageTags">
    <vt:lpwstr/>
  </property>
</Properties>
</file>